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74" r:id="rId3"/>
    <p:sldId id="275" r:id="rId4"/>
    <p:sldId id="276" r:id="rId5"/>
    <p:sldId id="277" r:id="rId6"/>
    <p:sldId id="278" r:id="rId7"/>
    <p:sldId id="279" r:id="rId8"/>
    <p:sldId id="280" r:id="rId9"/>
    <p:sldId id="281" r:id="rId10"/>
    <p:sldId id="282" r:id="rId11"/>
    <p:sldId id="283" r:id="rId12"/>
    <p:sldId id="284" r:id="rId13"/>
    <p:sldId id="285" r:id="rId14"/>
    <p:sldId id="286" r:id="rId15"/>
    <p:sldId id="316" r:id="rId16"/>
    <p:sldId id="287" r:id="rId17"/>
    <p:sldId id="288" r:id="rId18"/>
    <p:sldId id="289" r:id="rId19"/>
    <p:sldId id="317" r:id="rId20"/>
    <p:sldId id="290" r:id="rId21"/>
    <p:sldId id="292" r:id="rId22"/>
    <p:sldId id="291" r:id="rId23"/>
    <p:sldId id="293" r:id="rId24"/>
    <p:sldId id="294" r:id="rId25"/>
    <p:sldId id="295" r:id="rId26"/>
    <p:sldId id="299" r:id="rId27"/>
    <p:sldId id="300" r:id="rId28"/>
    <p:sldId id="298"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4" r:id="rId42"/>
    <p:sldId id="31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569" autoAdjust="0"/>
  </p:normalViewPr>
  <p:slideViewPr>
    <p:cSldViewPr snapToGrid="0">
      <p:cViewPr varScale="1">
        <p:scale>
          <a:sx n="68" d="100"/>
          <a:sy n="68" d="100"/>
        </p:scale>
        <p:origin x="12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CC4D2-8B37-4CDC-96EF-4C76E56019E7}" type="datetimeFigureOut">
              <a:rPr lang="en-AU" smtClean="0"/>
              <a:t>8/05/2024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9F750-2A9D-49B4-B61E-155A772000B4}" type="slidenum">
              <a:rPr lang="en-AU" smtClean="0"/>
              <a:t>‹#›</a:t>
            </a:fld>
            <a:endParaRPr lang="en-AU"/>
          </a:p>
        </p:txBody>
      </p:sp>
    </p:spTree>
    <p:extLst>
      <p:ext uri="{BB962C8B-B14F-4D97-AF65-F5344CB8AC3E}">
        <p14:creationId xmlns:p14="http://schemas.microsoft.com/office/powerpoint/2010/main" val="151235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wasp.org/Top10/A06_2021-Vulnerable_and_Outdated_Component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wasp.org/Top10/A09_2021-Security_Logging_and_Monitoring_Failur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3</a:t>
            </a:fld>
            <a:endParaRPr lang="en-AU"/>
          </a:p>
        </p:txBody>
      </p:sp>
    </p:spTree>
    <p:extLst>
      <p:ext uri="{BB962C8B-B14F-4D97-AF65-F5344CB8AC3E}">
        <p14:creationId xmlns:p14="http://schemas.microsoft.com/office/powerpoint/2010/main" val="2205642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r>
              <a:rPr lang="en-US" b="0" i="0" dirty="0">
                <a:effectLst/>
                <a:latin typeface="Roboto" panose="02000000000000000000" pitchFamily="2" charset="0"/>
              </a:rPr>
              <a:t>Do the following, at a minimum, and consult the references:</a:t>
            </a:r>
          </a:p>
          <a:p>
            <a:pPr algn="l">
              <a:buFont typeface="Arial" panose="020B0604020202020204" pitchFamily="34" charset="0"/>
              <a:buChar char="•"/>
            </a:pPr>
            <a:r>
              <a:rPr lang="en-US" b="0" i="0" dirty="0">
                <a:effectLst/>
                <a:latin typeface="Roboto" panose="02000000000000000000" pitchFamily="2" charset="0"/>
              </a:rPr>
              <a:t>Classify data processed, stored, or transmitted by an application. Identify which data is sensitive according to privacy laws, regulatory requirements, or business needs.</a:t>
            </a:r>
          </a:p>
          <a:p>
            <a:pPr algn="l">
              <a:buFont typeface="Arial" panose="020B0604020202020204" pitchFamily="34" charset="0"/>
              <a:buChar char="•"/>
            </a:pPr>
            <a:r>
              <a:rPr lang="en-US" b="0" i="0" dirty="0">
                <a:effectLst/>
                <a:latin typeface="Roboto" panose="02000000000000000000" pitchFamily="2" charset="0"/>
              </a:rPr>
              <a:t>Don't store sensitive data unnecessarily. Discard it as soon as possible or use PCI DSS compliant tokenization or even truncation. Data that is not retained cannot be stolen.</a:t>
            </a:r>
          </a:p>
          <a:p>
            <a:pPr algn="l">
              <a:buFont typeface="Arial" panose="020B0604020202020204" pitchFamily="34" charset="0"/>
              <a:buChar char="•"/>
            </a:pPr>
            <a:r>
              <a:rPr lang="en-US" b="0" i="0" dirty="0">
                <a:effectLst/>
                <a:latin typeface="Roboto" panose="02000000000000000000" pitchFamily="2" charset="0"/>
              </a:rPr>
              <a:t>Make sure to encrypt all sensitive data at rest.</a:t>
            </a:r>
          </a:p>
          <a:p>
            <a:pPr algn="l">
              <a:buFont typeface="Arial" panose="020B0604020202020204" pitchFamily="34" charset="0"/>
              <a:buChar char="•"/>
            </a:pPr>
            <a:r>
              <a:rPr lang="en-US" b="0" i="0" dirty="0">
                <a:effectLst/>
                <a:latin typeface="Roboto" panose="02000000000000000000" pitchFamily="2" charset="0"/>
              </a:rPr>
              <a:t>Ensure up-to-date and strong standard algorithms, protocols, and keys are in place; use proper key management.</a:t>
            </a:r>
          </a:p>
          <a:p>
            <a:pPr algn="l">
              <a:buFont typeface="Arial" panose="020B0604020202020204" pitchFamily="34" charset="0"/>
              <a:buChar char="•"/>
            </a:pPr>
            <a:r>
              <a:rPr lang="en-US" b="0" i="0" dirty="0">
                <a:effectLst/>
                <a:latin typeface="Roboto" panose="02000000000000000000" pitchFamily="2" charset="0"/>
              </a:rPr>
              <a:t>Encrypt all data in transit with secure protocols such as TLS with forward secrecy (FS) ciphers, cipher prioritization by the server, and secure parameters. Enforce encryption using directives like HTTP Strict Transport Security (HSTS).</a:t>
            </a:r>
          </a:p>
          <a:p>
            <a:pPr algn="l">
              <a:buFont typeface="Arial" panose="020B0604020202020204" pitchFamily="34" charset="0"/>
              <a:buChar char="•"/>
            </a:pPr>
            <a:r>
              <a:rPr lang="en-US" b="0" i="0" dirty="0">
                <a:effectLst/>
                <a:latin typeface="Roboto" panose="02000000000000000000" pitchFamily="2" charset="0"/>
              </a:rPr>
              <a:t>Disable caching for response that contain sensitive data.</a:t>
            </a:r>
          </a:p>
          <a:p>
            <a:pPr algn="l">
              <a:buFont typeface="Arial" panose="020B0604020202020204" pitchFamily="34" charset="0"/>
              <a:buChar char="•"/>
            </a:pPr>
            <a:r>
              <a:rPr lang="en-US" b="0" i="0" dirty="0">
                <a:effectLst/>
                <a:latin typeface="Roboto" panose="02000000000000000000" pitchFamily="2" charset="0"/>
              </a:rPr>
              <a:t>Apply required security controls as per the data classification.</a:t>
            </a:r>
          </a:p>
          <a:p>
            <a:pPr algn="l">
              <a:buFont typeface="Arial" panose="020B0604020202020204" pitchFamily="34" charset="0"/>
              <a:buChar char="•"/>
            </a:pPr>
            <a:r>
              <a:rPr lang="en-US" b="0" i="0" dirty="0">
                <a:effectLst/>
                <a:latin typeface="Roboto" panose="02000000000000000000" pitchFamily="2" charset="0"/>
              </a:rPr>
              <a:t>Do not use legacy protocols such as FTP and SMTP for transporting sensitive data.</a:t>
            </a:r>
          </a:p>
          <a:p>
            <a:pPr algn="l">
              <a:buFont typeface="Arial" panose="020B0604020202020204" pitchFamily="34" charset="0"/>
              <a:buChar char="•"/>
            </a:pPr>
            <a:r>
              <a:rPr lang="en-US" b="0" i="0" dirty="0">
                <a:effectLst/>
                <a:latin typeface="Roboto" panose="02000000000000000000" pitchFamily="2" charset="0"/>
              </a:rPr>
              <a:t>Store passwords using strong adaptive and salted hashing functions with a work factor (delay factor), such as Argon2, </a:t>
            </a:r>
            <a:r>
              <a:rPr lang="en-US" b="0" i="0" dirty="0" err="1">
                <a:effectLst/>
                <a:latin typeface="Roboto" panose="02000000000000000000" pitchFamily="2" charset="0"/>
              </a:rPr>
              <a:t>scrypt</a:t>
            </a:r>
            <a:r>
              <a:rPr lang="en-US" b="0" i="0" dirty="0">
                <a:effectLst/>
                <a:latin typeface="Roboto" panose="02000000000000000000" pitchFamily="2" charset="0"/>
              </a:rPr>
              <a:t>, </a:t>
            </a:r>
            <a:r>
              <a:rPr lang="en-US" b="0" i="0" dirty="0" err="1">
                <a:effectLst/>
                <a:latin typeface="Roboto" panose="02000000000000000000" pitchFamily="2" charset="0"/>
              </a:rPr>
              <a:t>bcrypt</a:t>
            </a:r>
            <a:r>
              <a:rPr lang="en-US" b="0" i="0" dirty="0">
                <a:effectLst/>
                <a:latin typeface="Roboto" panose="02000000000000000000" pitchFamily="2" charset="0"/>
              </a:rPr>
              <a:t> or PBKDF2.</a:t>
            </a:r>
          </a:p>
          <a:p>
            <a:pPr algn="l">
              <a:buFont typeface="Arial" panose="020B0604020202020204" pitchFamily="34" charset="0"/>
              <a:buChar char="•"/>
            </a:pPr>
            <a:r>
              <a:rPr lang="en-US" b="0" i="0" dirty="0">
                <a:effectLst/>
                <a:latin typeface="Roboto" panose="02000000000000000000" pitchFamily="2" charset="0"/>
              </a:rPr>
              <a:t>Initialization vectors must be chosen appropriate for the mode of operation. For many modes, this means using a CSPRNG (cryptographically secure pseudo random number generator). For modes that require a nonce, then the initialization vector (IV) does not need a CSPRNG. In all cases, the IV should never be used twice for a fixed key.</a:t>
            </a:r>
          </a:p>
          <a:p>
            <a:pPr algn="l">
              <a:buFont typeface="Arial" panose="020B0604020202020204" pitchFamily="34" charset="0"/>
              <a:buChar char="•"/>
            </a:pPr>
            <a:r>
              <a:rPr lang="en-US" b="0" i="0" dirty="0">
                <a:effectLst/>
                <a:latin typeface="Roboto" panose="02000000000000000000" pitchFamily="2" charset="0"/>
              </a:rPr>
              <a:t>Always use authenticated encryption instead of just encryption.</a:t>
            </a:r>
          </a:p>
          <a:p>
            <a:pPr algn="l">
              <a:buFont typeface="Arial" panose="020B0604020202020204" pitchFamily="34" charset="0"/>
              <a:buChar char="•"/>
            </a:pPr>
            <a:r>
              <a:rPr lang="en-US" b="0" i="0" dirty="0">
                <a:effectLst/>
                <a:latin typeface="Roboto" panose="02000000000000000000" pitchFamily="2" charset="0"/>
              </a:rPr>
              <a:t>Keys should be generated cryptographically randomly and stored in memory as byte arrays. If a password is used, then it must be converted to a key via an appropriate password base key derivation function.</a:t>
            </a:r>
          </a:p>
          <a:p>
            <a:pPr algn="l">
              <a:buFont typeface="Arial" panose="020B0604020202020204" pitchFamily="34" charset="0"/>
              <a:buChar char="•"/>
            </a:pPr>
            <a:r>
              <a:rPr lang="en-US" b="0" i="0" dirty="0">
                <a:effectLst/>
                <a:latin typeface="Roboto" panose="02000000000000000000" pitchFamily="2" charset="0"/>
              </a:rPr>
              <a:t>Ensure that cryptographic randomness is used where appropriate, and that it has not been seeded in a predictable way or with low entropy. Most modern APIs do not require the developer to seed the CSPRNG to get security.</a:t>
            </a:r>
          </a:p>
          <a:p>
            <a:pPr algn="l">
              <a:buFont typeface="Arial" panose="020B0604020202020204" pitchFamily="34" charset="0"/>
              <a:buChar char="•"/>
            </a:pPr>
            <a:r>
              <a:rPr lang="en-US" b="0" i="0" dirty="0">
                <a:effectLst/>
                <a:latin typeface="Roboto" panose="02000000000000000000" pitchFamily="2" charset="0"/>
              </a:rPr>
              <a:t>Avoid deprecated cryptographic functions and padding schemes, such as MD5, SHA1, PKCS number 1 v1.5 .</a:t>
            </a:r>
          </a:p>
          <a:p>
            <a:pPr algn="l">
              <a:buFont typeface="Arial" panose="020B0604020202020204" pitchFamily="34" charset="0"/>
              <a:buChar char="•"/>
            </a:pPr>
            <a:r>
              <a:rPr lang="en-US" b="0" i="0" dirty="0">
                <a:effectLst/>
                <a:latin typeface="Roboto" panose="02000000000000000000" pitchFamily="2" charset="0"/>
              </a:rPr>
              <a:t>Verify independently the effectiveness of configuration and settings.</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24</a:t>
            </a:fld>
            <a:endParaRPr lang="en-AU"/>
          </a:p>
        </p:txBody>
      </p:sp>
    </p:spTree>
    <p:extLst>
      <p:ext uri="{BB962C8B-B14F-4D97-AF65-F5344CB8AC3E}">
        <p14:creationId xmlns:p14="http://schemas.microsoft.com/office/powerpoint/2010/main" val="3157089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r>
              <a:rPr lang="en-US" b="0" i="0" dirty="0">
                <a:effectLst/>
                <a:latin typeface="Roboto" panose="02000000000000000000" pitchFamily="2" charset="0"/>
              </a:rPr>
              <a:t>Preventing injection requires keeping data separate from commands and queries:</a:t>
            </a:r>
          </a:p>
          <a:p>
            <a:pPr algn="l">
              <a:buFont typeface="Arial" panose="020B0604020202020204" pitchFamily="34" charset="0"/>
              <a:buChar char="•"/>
            </a:pPr>
            <a:r>
              <a:rPr lang="en-US" b="0" i="0" dirty="0">
                <a:effectLst/>
                <a:latin typeface="Roboto" panose="02000000000000000000" pitchFamily="2" charset="0"/>
              </a:rPr>
              <a:t>The preferred option is to use a safe API, which avoids using the interpreter entirely, provides a parameterized interface, or migrates to Object Relational Mapping Tools (ORMs).</a:t>
            </a:r>
            <a:br>
              <a:rPr lang="en-US" b="0" i="0" dirty="0">
                <a:effectLst/>
                <a:latin typeface="Roboto" panose="02000000000000000000" pitchFamily="2" charset="0"/>
              </a:rPr>
            </a:br>
            <a:r>
              <a:rPr lang="en-US" b="1" i="0" dirty="0">
                <a:effectLst/>
                <a:latin typeface="Roboto" panose="02000000000000000000" pitchFamily="2" charset="0"/>
              </a:rPr>
              <a:t>Note:</a:t>
            </a:r>
            <a:r>
              <a:rPr lang="en-US" b="0" i="0" dirty="0">
                <a:effectLst/>
                <a:latin typeface="Roboto" panose="02000000000000000000" pitchFamily="2" charset="0"/>
              </a:rPr>
              <a:t> Even when parameterized, stored procedures can still introduce SQL injection if PL/SQL or T-SQL concatenates queries and data or executes hostile data with EXECUTE IMMEDIATE or exec().</a:t>
            </a:r>
          </a:p>
          <a:p>
            <a:pPr algn="l">
              <a:buFont typeface="Arial" panose="020B0604020202020204" pitchFamily="34" charset="0"/>
              <a:buChar char="•"/>
            </a:pPr>
            <a:r>
              <a:rPr lang="en-US" b="0" i="0" dirty="0">
                <a:effectLst/>
                <a:latin typeface="Roboto" panose="02000000000000000000" pitchFamily="2" charset="0"/>
              </a:rPr>
              <a:t>Use positive server-side input validation. This is not a complete defense as many applications require special characters, such as text areas or APIs for mobile applications.</a:t>
            </a:r>
          </a:p>
          <a:p>
            <a:pPr algn="l">
              <a:buFont typeface="Arial" panose="020B0604020202020204" pitchFamily="34" charset="0"/>
              <a:buChar char="•"/>
            </a:pPr>
            <a:r>
              <a:rPr lang="en-US" b="0" i="0" dirty="0">
                <a:effectLst/>
                <a:latin typeface="Roboto" panose="02000000000000000000" pitchFamily="2" charset="0"/>
              </a:rPr>
              <a:t>For any residual dynamic queries, escape special characters using the specific escape syntax for that interpreter.</a:t>
            </a:r>
            <a:br>
              <a:rPr lang="en-US" b="0" i="0" dirty="0">
                <a:effectLst/>
                <a:latin typeface="Roboto" panose="02000000000000000000" pitchFamily="2" charset="0"/>
              </a:rPr>
            </a:br>
            <a:r>
              <a:rPr lang="en-US" b="1" i="0" dirty="0">
                <a:effectLst/>
                <a:latin typeface="Roboto" panose="02000000000000000000" pitchFamily="2" charset="0"/>
              </a:rPr>
              <a:t>Note:</a:t>
            </a:r>
            <a:r>
              <a:rPr lang="en-US" b="0" i="0" dirty="0">
                <a:effectLst/>
                <a:latin typeface="Roboto" panose="02000000000000000000" pitchFamily="2" charset="0"/>
              </a:rPr>
              <a:t> SQL structures such as table names, column names, and so on cannot be escaped, and thus user-supplied structure names are dangerous. This is a common issue in report-writing software.</a:t>
            </a:r>
          </a:p>
          <a:p>
            <a:pPr algn="l">
              <a:buFont typeface="Arial" panose="020B0604020202020204" pitchFamily="34" charset="0"/>
              <a:buChar char="•"/>
            </a:pPr>
            <a:r>
              <a:rPr lang="en-US" b="0" i="0" dirty="0">
                <a:effectLst/>
                <a:latin typeface="Roboto" panose="02000000000000000000" pitchFamily="2" charset="0"/>
              </a:rPr>
              <a:t>Use LIMIT and other SQL controls within queries to prevent mass disclosure of records in case of SQL injection.</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25</a:t>
            </a:fld>
            <a:endParaRPr lang="en-AU"/>
          </a:p>
        </p:txBody>
      </p:sp>
    </p:spTree>
    <p:extLst>
      <p:ext uri="{BB962C8B-B14F-4D97-AF65-F5344CB8AC3E}">
        <p14:creationId xmlns:p14="http://schemas.microsoft.com/office/powerpoint/2010/main" val="913976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buFont typeface="Arial" panose="020B0604020202020204" pitchFamily="34" charset="0"/>
              <a:buChar char="•"/>
            </a:pPr>
            <a:r>
              <a:rPr lang="en-US" b="0" i="0" dirty="0">
                <a:effectLst/>
                <a:latin typeface="Roboto" panose="02000000000000000000" pitchFamily="2" charset="0"/>
              </a:rPr>
              <a:t>Establish and use a secure development lifecycle with AppSec professionals to help evaluate and design security and privacy-related controls</a:t>
            </a:r>
          </a:p>
          <a:p>
            <a:pPr algn="l">
              <a:buFont typeface="Arial" panose="020B0604020202020204" pitchFamily="34" charset="0"/>
              <a:buChar char="•"/>
            </a:pPr>
            <a:r>
              <a:rPr lang="en-US" b="0" i="0" dirty="0">
                <a:effectLst/>
                <a:latin typeface="Roboto" panose="02000000000000000000" pitchFamily="2" charset="0"/>
              </a:rPr>
              <a:t>Establish and use a library of secure design patterns or paved road ready to use components</a:t>
            </a:r>
          </a:p>
          <a:p>
            <a:pPr algn="l">
              <a:buFont typeface="Arial" panose="020B0604020202020204" pitchFamily="34" charset="0"/>
              <a:buChar char="•"/>
            </a:pPr>
            <a:r>
              <a:rPr lang="en-US" b="0" i="0" dirty="0">
                <a:effectLst/>
                <a:latin typeface="Roboto" panose="02000000000000000000" pitchFamily="2" charset="0"/>
              </a:rPr>
              <a:t>Use threat modeling for critical authentication, access control, business logic, and key flows</a:t>
            </a:r>
          </a:p>
          <a:p>
            <a:pPr algn="l">
              <a:buFont typeface="Arial" panose="020B0604020202020204" pitchFamily="34" charset="0"/>
              <a:buChar char="•"/>
            </a:pPr>
            <a:r>
              <a:rPr lang="en-US" b="0" i="0" dirty="0">
                <a:effectLst/>
                <a:latin typeface="Roboto" panose="02000000000000000000" pitchFamily="2" charset="0"/>
              </a:rPr>
              <a:t>Integrate security language and controls into user stories</a:t>
            </a:r>
          </a:p>
          <a:p>
            <a:pPr algn="l">
              <a:buFont typeface="Arial" panose="020B0604020202020204" pitchFamily="34" charset="0"/>
              <a:buChar char="•"/>
            </a:pPr>
            <a:r>
              <a:rPr lang="en-US" b="0" i="0" dirty="0">
                <a:effectLst/>
                <a:latin typeface="Roboto" panose="02000000000000000000" pitchFamily="2" charset="0"/>
              </a:rPr>
              <a:t>Integrate plausibility checks at each tier of your application (from frontend to backend)</a:t>
            </a:r>
          </a:p>
          <a:p>
            <a:pPr algn="l">
              <a:buFont typeface="Arial" panose="020B0604020202020204" pitchFamily="34" charset="0"/>
              <a:buChar char="•"/>
            </a:pPr>
            <a:r>
              <a:rPr lang="en-US" b="0" i="0" dirty="0">
                <a:effectLst/>
                <a:latin typeface="Roboto" panose="02000000000000000000" pitchFamily="2" charset="0"/>
              </a:rPr>
              <a:t>Write unit and integration tests to validate that all critical flows are resistant to the threat model. Compile use-cases </a:t>
            </a:r>
            <a:r>
              <a:rPr lang="en-US" b="0" i="1" dirty="0">
                <a:effectLst/>
                <a:latin typeface="Roboto" panose="02000000000000000000" pitchFamily="2" charset="0"/>
              </a:rPr>
              <a:t>and</a:t>
            </a:r>
            <a:r>
              <a:rPr lang="en-US" b="0" i="0" dirty="0">
                <a:effectLst/>
                <a:latin typeface="Roboto" panose="02000000000000000000" pitchFamily="2" charset="0"/>
              </a:rPr>
              <a:t> misuse-cases for each tier of your application.</a:t>
            </a:r>
          </a:p>
          <a:p>
            <a:pPr algn="l">
              <a:buFont typeface="Arial" panose="020B0604020202020204" pitchFamily="34" charset="0"/>
              <a:buChar char="•"/>
            </a:pPr>
            <a:r>
              <a:rPr lang="en-US" b="0" i="0" dirty="0">
                <a:effectLst/>
                <a:latin typeface="Roboto" panose="02000000000000000000" pitchFamily="2" charset="0"/>
              </a:rPr>
              <a:t>Segregate tier layers on the system and network layers depending on the exposure and protection needs</a:t>
            </a:r>
          </a:p>
          <a:p>
            <a:pPr algn="l">
              <a:buFont typeface="Arial" panose="020B0604020202020204" pitchFamily="34" charset="0"/>
              <a:buChar char="•"/>
            </a:pPr>
            <a:r>
              <a:rPr lang="en-US" b="0" i="0" dirty="0">
                <a:effectLst/>
                <a:latin typeface="Roboto" panose="02000000000000000000" pitchFamily="2" charset="0"/>
              </a:rPr>
              <a:t>Segregate tenants robustly by design throughout all tiers</a:t>
            </a:r>
          </a:p>
          <a:p>
            <a:pPr algn="l">
              <a:buFont typeface="Arial" panose="020B0604020202020204" pitchFamily="34" charset="0"/>
              <a:buChar char="•"/>
            </a:pPr>
            <a:r>
              <a:rPr lang="en-US" b="0" i="0" dirty="0">
                <a:effectLst/>
                <a:latin typeface="Roboto" panose="02000000000000000000" pitchFamily="2" charset="0"/>
              </a:rPr>
              <a:t>Limit resource consumption by user or service</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26</a:t>
            </a:fld>
            <a:endParaRPr lang="en-AU"/>
          </a:p>
        </p:txBody>
      </p:sp>
    </p:spTree>
    <p:extLst>
      <p:ext uri="{BB962C8B-B14F-4D97-AF65-F5344CB8AC3E}">
        <p14:creationId xmlns:p14="http://schemas.microsoft.com/office/powerpoint/2010/main" val="2111124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r>
              <a:rPr lang="en-US" b="0" i="0" dirty="0">
                <a:effectLst/>
                <a:latin typeface="Roboto" panose="02000000000000000000" pitchFamily="2" charset="0"/>
              </a:rPr>
              <a:t>Secure installation processes should be implemented, including:</a:t>
            </a:r>
          </a:p>
          <a:p>
            <a:pPr algn="l">
              <a:buFont typeface="Arial" panose="020B0604020202020204" pitchFamily="34" charset="0"/>
              <a:buChar char="•"/>
            </a:pPr>
            <a:r>
              <a:rPr lang="en-US" b="0" i="0" dirty="0">
                <a:effectLst/>
                <a:latin typeface="Roboto" panose="02000000000000000000" pitchFamily="2" charset="0"/>
              </a:rPr>
              <a:t>A repeatable hardening process makes it fast and easy to deploy another environment that is appropriately locked down. Development, QA, and production environments should all be configured identically, with different credentials used in each environment. This process should be automated to minimize the effort required to set up a new secure environment.</a:t>
            </a:r>
          </a:p>
          <a:p>
            <a:pPr algn="l">
              <a:buFont typeface="Arial" panose="020B0604020202020204" pitchFamily="34" charset="0"/>
              <a:buChar char="•"/>
            </a:pPr>
            <a:r>
              <a:rPr lang="en-US" b="0" i="0" dirty="0">
                <a:effectLst/>
                <a:latin typeface="Roboto" panose="02000000000000000000" pitchFamily="2" charset="0"/>
              </a:rPr>
              <a:t>A minimal platform without any unnecessary features, components, documentation, and samples. Remove or do not install unused features and frameworks.</a:t>
            </a:r>
          </a:p>
          <a:p>
            <a:pPr algn="l">
              <a:buFont typeface="Arial" panose="020B0604020202020204" pitchFamily="34" charset="0"/>
              <a:buChar char="•"/>
            </a:pPr>
            <a:r>
              <a:rPr lang="en-US" b="0" i="0" dirty="0">
                <a:effectLst/>
                <a:latin typeface="Roboto" panose="02000000000000000000" pitchFamily="2" charset="0"/>
              </a:rPr>
              <a:t>A task to review and update the configurations appropriate to all security notes, updates, and patches as part of the patch management process (see </a:t>
            </a:r>
            <a:r>
              <a:rPr lang="en-US" b="0" i="0" u="none" strike="noStrike" dirty="0">
                <a:effectLst/>
                <a:latin typeface="Roboto" panose="02000000000000000000" pitchFamily="2" charset="0"/>
                <a:hlinkClick r:id="rId3"/>
              </a:rPr>
              <a:t>A06:2021-Vulnerable and Outdated Components</a:t>
            </a:r>
            <a:r>
              <a:rPr lang="en-US" b="0" i="0" dirty="0">
                <a:effectLst/>
                <a:latin typeface="Roboto" panose="02000000000000000000" pitchFamily="2" charset="0"/>
              </a:rPr>
              <a:t>). Review cloud storage permissions (e.g., S3 bucket permissions).</a:t>
            </a:r>
          </a:p>
          <a:p>
            <a:pPr algn="l">
              <a:buFont typeface="Arial" panose="020B0604020202020204" pitchFamily="34" charset="0"/>
              <a:buChar char="•"/>
            </a:pPr>
            <a:r>
              <a:rPr lang="en-US" b="0" i="0" dirty="0">
                <a:effectLst/>
                <a:latin typeface="Roboto" panose="02000000000000000000" pitchFamily="2" charset="0"/>
              </a:rPr>
              <a:t>A segmented application architecture provides effective and secure separation between components or tenants, with segmentation, containerization, or cloud security groups (ACLs).</a:t>
            </a:r>
          </a:p>
          <a:p>
            <a:pPr algn="l">
              <a:buFont typeface="Arial" panose="020B0604020202020204" pitchFamily="34" charset="0"/>
              <a:buChar char="•"/>
            </a:pPr>
            <a:r>
              <a:rPr lang="en-US" b="0" i="0" dirty="0">
                <a:effectLst/>
                <a:latin typeface="Roboto" panose="02000000000000000000" pitchFamily="2" charset="0"/>
              </a:rPr>
              <a:t>Sending security directives to clients, e.g., Security Headers.</a:t>
            </a:r>
          </a:p>
          <a:p>
            <a:pPr algn="l">
              <a:buFont typeface="Arial" panose="020B0604020202020204" pitchFamily="34" charset="0"/>
              <a:buChar char="•"/>
            </a:pPr>
            <a:r>
              <a:rPr lang="en-US" b="0" i="0" dirty="0">
                <a:effectLst/>
                <a:latin typeface="Roboto" panose="02000000000000000000" pitchFamily="2" charset="0"/>
              </a:rPr>
              <a:t>An automated process to verify the effectiveness of the configurations and settings in all environments.</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27</a:t>
            </a:fld>
            <a:endParaRPr lang="en-AU"/>
          </a:p>
        </p:txBody>
      </p:sp>
    </p:spTree>
    <p:extLst>
      <p:ext uri="{BB962C8B-B14F-4D97-AF65-F5344CB8AC3E}">
        <p14:creationId xmlns:p14="http://schemas.microsoft.com/office/powerpoint/2010/main" val="264472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r>
              <a:rPr lang="en-US" b="0" i="0" dirty="0">
                <a:effectLst/>
                <a:latin typeface="Roboto" panose="02000000000000000000" pitchFamily="2" charset="0"/>
              </a:rPr>
              <a:t>There should be a patch management process in place to:</a:t>
            </a:r>
          </a:p>
          <a:p>
            <a:pPr algn="l">
              <a:buFont typeface="Arial" panose="020B0604020202020204" pitchFamily="34" charset="0"/>
              <a:buChar char="•"/>
            </a:pPr>
            <a:r>
              <a:rPr lang="en-US" b="0" i="0" dirty="0">
                <a:effectLst/>
                <a:latin typeface="Roboto" panose="02000000000000000000" pitchFamily="2" charset="0"/>
              </a:rPr>
              <a:t>Remove unused dependencies, unnecessary features, components, files, and documentation.</a:t>
            </a:r>
          </a:p>
          <a:p>
            <a:pPr algn="l">
              <a:buFont typeface="Arial" panose="020B0604020202020204" pitchFamily="34" charset="0"/>
              <a:buChar char="•"/>
            </a:pPr>
            <a:r>
              <a:rPr lang="en-US" b="0" i="0" dirty="0">
                <a:effectLst/>
                <a:latin typeface="Roboto" panose="02000000000000000000" pitchFamily="2" charset="0"/>
              </a:rPr>
              <a:t>Continuously inventory the versions of both client-side and server-side components (e.g., frameworks, libraries) and their dependencies using tools like versions, OWASP Dependency Check, retire.js, etc. Continuously monitor sources like Common Vulnerability and Exposures (CVE) and National Vulnerability Database (NVD) for vulnerabilities in the components. Use software composition analysis tools to automate the process. Subscribe to email alerts for security vulnerabilities related to components you use.</a:t>
            </a:r>
          </a:p>
          <a:p>
            <a:pPr algn="l">
              <a:buFont typeface="Arial" panose="020B0604020202020204" pitchFamily="34" charset="0"/>
              <a:buChar char="•"/>
            </a:pPr>
            <a:r>
              <a:rPr lang="en-US" b="0" i="0" dirty="0">
                <a:effectLst/>
                <a:latin typeface="Roboto" panose="02000000000000000000" pitchFamily="2" charset="0"/>
              </a:rPr>
              <a:t>Only obtain components from official sources over secure links. Prefer signed packages to reduce the chance of including a modified, malicious component (See A08:2021-Software and Data Integrity Failures).</a:t>
            </a:r>
          </a:p>
          <a:p>
            <a:pPr algn="l">
              <a:buFont typeface="Arial" panose="020B0604020202020204" pitchFamily="34" charset="0"/>
              <a:buChar char="•"/>
            </a:pPr>
            <a:r>
              <a:rPr lang="en-US" b="0" i="0" dirty="0">
                <a:effectLst/>
                <a:latin typeface="Roboto" panose="02000000000000000000" pitchFamily="2" charset="0"/>
              </a:rPr>
              <a:t>Monitor for libraries and components that are unmaintained or do not create security patches for older versions. If patching is not possible, consider deploying a virtual patch to monitor, detect, or protect against the discovered issue.</a:t>
            </a:r>
          </a:p>
          <a:p>
            <a:pPr algn="l"/>
            <a:r>
              <a:rPr lang="en-US" b="0" i="0" dirty="0">
                <a:effectLst/>
                <a:latin typeface="Roboto" panose="02000000000000000000" pitchFamily="2" charset="0"/>
              </a:rPr>
              <a:t>Every organization must ensure an ongoing plan for monitoring, triaging, and applying updates or configuration changes for the lifetime of the application or portfolio.</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28</a:t>
            </a:fld>
            <a:endParaRPr lang="en-AU"/>
          </a:p>
        </p:txBody>
      </p:sp>
    </p:spTree>
    <p:extLst>
      <p:ext uri="{BB962C8B-B14F-4D97-AF65-F5344CB8AC3E}">
        <p14:creationId xmlns:p14="http://schemas.microsoft.com/office/powerpoint/2010/main" val="3328351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buFont typeface="Arial" panose="020B0604020202020204" pitchFamily="34" charset="0"/>
              <a:buChar char="•"/>
            </a:pPr>
            <a:r>
              <a:rPr lang="en-US" b="0" i="0" dirty="0">
                <a:effectLst/>
                <a:latin typeface="Roboto" panose="02000000000000000000" pitchFamily="2" charset="0"/>
              </a:rPr>
              <a:t>Where possible, implement multi-factor authentication to prevent automated credential stuffing, brute force, and stolen credential reuse attacks.</a:t>
            </a:r>
          </a:p>
          <a:p>
            <a:pPr algn="l">
              <a:buFont typeface="Arial" panose="020B0604020202020204" pitchFamily="34" charset="0"/>
              <a:buChar char="•"/>
            </a:pPr>
            <a:r>
              <a:rPr lang="en-US" b="0" i="0" dirty="0">
                <a:effectLst/>
                <a:latin typeface="Roboto" panose="02000000000000000000" pitchFamily="2" charset="0"/>
              </a:rPr>
              <a:t>Do not ship or deploy with any default credentials, particularly for admin users.</a:t>
            </a:r>
          </a:p>
          <a:p>
            <a:pPr algn="l">
              <a:buFont typeface="Arial" panose="020B0604020202020204" pitchFamily="34" charset="0"/>
              <a:buChar char="•"/>
            </a:pPr>
            <a:r>
              <a:rPr lang="en-US" b="0" i="0" dirty="0">
                <a:effectLst/>
                <a:latin typeface="Roboto" panose="02000000000000000000" pitchFamily="2" charset="0"/>
              </a:rPr>
              <a:t>Implement weak password checks, such as testing new or changed passwords against the top 10,000 worst passwords list.</a:t>
            </a:r>
          </a:p>
          <a:p>
            <a:pPr algn="l">
              <a:buFont typeface="Arial" panose="020B0604020202020204" pitchFamily="34" charset="0"/>
              <a:buChar char="•"/>
            </a:pPr>
            <a:r>
              <a:rPr lang="en-US" b="0" i="0" dirty="0">
                <a:effectLst/>
                <a:latin typeface="Roboto" panose="02000000000000000000" pitchFamily="2" charset="0"/>
              </a:rPr>
              <a:t>Align password length, complexity, and rotation policies with National Institute of Standards and Technology (NIST) 800-63b's guidelines in section 5.1.1 for Memorized Secrets or other modern, evidence-based password policies.</a:t>
            </a:r>
          </a:p>
          <a:p>
            <a:pPr algn="l">
              <a:buFont typeface="Arial" panose="020B0604020202020204" pitchFamily="34" charset="0"/>
              <a:buChar char="•"/>
            </a:pPr>
            <a:r>
              <a:rPr lang="en-US" b="0" i="0" dirty="0">
                <a:effectLst/>
                <a:latin typeface="Roboto" panose="02000000000000000000" pitchFamily="2" charset="0"/>
              </a:rPr>
              <a:t>Ensure registration, credential recovery, and API pathways are hardened against account enumeration attacks by using the same messages for all outcomes.</a:t>
            </a:r>
          </a:p>
          <a:p>
            <a:pPr algn="l">
              <a:buFont typeface="Arial" panose="020B0604020202020204" pitchFamily="34" charset="0"/>
              <a:buChar char="•"/>
            </a:pPr>
            <a:r>
              <a:rPr lang="en-US" b="0" i="0" dirty="0">
                <a:effectLst/>
                <a:latin typeface="Roboto" panose="02000000000000000000" pitchFamily="2" charset="0"/>
              </a:rPr>
              <a:t>Limit or increasingly delay failed login attempts, but be careful not to create a denial of service scenario. Log all failures and alert administrators when credential stuffing, brute force, or other attacks are detected.</a:t>
            </a:r>
          </a:p>
          <a:p>
            <a:pPr algn="l">
              <a:buFont typeface="Arial" panose="020B0604020202020204" pitchFamily="34" charset="0"/>
              <a:buChar char="•"/>
            </a:pPr>
            <a:r>
              <a:rPr lang="en-US" b="0" i="0" dirty="0">
                <a:effectLst/>
                <a:latin typeface="Roboto" panose="02000000000000000000" pitchFamily="2" charset="0"/>
              </a:rPr>
              <a:t>Use a server-side, secure, built-in session manager that generates a new random session ID with high entropy after login. Session identifier should not be in the URL, be securely stored, and invalidated after logout, idle, and absolute timeouts.</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29</a:t>
            </a:fld>
            <a:endParaRPr lang="en-AU"/>
          </a:p>
        </p:txBody>
      </p:sp>
    </p:spTree>
    <p:extLst>
      <p:ext uri="{BB962C8B-B14F-4D97-AF65-F5344CB8AC3E}">
        <p14:creationId xmlns:p14="http://schemas.microsoft.com/office/powerpoint/2010/main" val="320295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buFont typeface="Arial" panose="020B0604020202020204" pitchFamily="34" charset="0"/>
              <a:buChar char="•"/>
            </a:pPr>
            <a:r>
              <a:rPr lang="en-US" b="0" i="0" dirty="0">
                <a:effectLst/>
                <a:latin typeface="Roboto" panose="02000000000000000000" pitchFamily="2" charset="0"/>
              </a:rPr>
              <a:t>Use digital signatures or similar mechanisms to verify the software or data is from the expected source and has not been altered.</a:t>
            </a:r>
          </a:p>
          <a:p>
            <a:pPr algn="l">
              <a:buFont typeface="Arial" panose="020B0604020202020204" pitchFamily="34" charset="0"/>
              <a:buChar char="•"/>
            </a:pPr>
            <a:r>
              <a:rPr lang="en-US" b="0" i="0" dirty="0">
                <a:effectLst/>
                <a:latin typeface="Roboto" panose="02000000000000000000" pitchFamily="2" charset="0"/>
              </a:rPr>
              <a:t>Ensure libraries and dependencies, such as </a:t>
            </a:r>
            <a:r>
              <a:rPr lang="en-US" b="0" i="0" dirty="0" err="1">
                <a:effectLst/>
                <a:latin typeface="Roboto" panose="02000000000000000000" pitchFamily="2" charset="0"/>
              </a:rPr>
              <a:t>npm</a:t>
            </a:r>
            <a:r>
              <a:rPr lang="en-US" b="0" i="0" dirty="0">
                <a:effectLst/>
                <a:latin typeface="Roboto" panose="02000000000000000000" pitchFamily="2" charset="0"/>
              </a:rPr>
              <a:t> or Maven, are consuming trusted repositories. If you have a higher risk profile, consider hosting an internal known-good repository that's vetted.</a:t>
            </a:r>
          </a:p>
          <a:p>
            <a:pPr algn="l">
              <a:buFont typeface="Arial" panose="020B0604020202020204" pitchFamily="34" charset="0"/>
              <a:buChar char="•"/>
            </a:pPr>
            <a:r>
              <a:rPr lang="en-US" b="0" i="0" dirty="0">
                <a:effectLst/>
                <a:latin typeface="Roboto" panose="02000000000000000000" pitchFamily="2" charset="0"/>
              </a:rPr>
              <a:t>Ensure that a software supply chain security tool, such as OWASP Dependency Check or OWASP </a:t>
            </a:r>
            <a:r>
              <a:rPr lang="en-US" b="0" i="0" dirty="0" err="1">
                <a:effectLst/>
                <a:latin typeface="Roboto" panose="02000000000000000000" pitchFamily="2" charset="0"/>
              </a:rPr>
              <a:t>CycloneDX</a:t>
            </a:r>
            <a:r>
              <a:rPr lang="en-US" b="0" i="0" dirty="0">
                <a:effectLst/>
                <a:latin typeface="Roboto" panose="02000000000000000000" pitchFamily="2" charset="0"/>
              </a:rPr>
              <a:t>, is used to verify that components do not contain known vulnerabilities</a:t>
            </a:r>
          </a:p>
          <a:p>
            <a:pPr algn="l">
              <a:buFont typeface="Arial" panose="020B0604020202020204" pitchFamily="34" charset="0"/>
              <a:buChar char="•"/>
            </a:pPr>
            <a:r>
              <a:rPr lang="en-US" b="0" i="0" dirty="0">
                <a:effectLst/>
                <a:latin typeface="Roboto" panose="02000000000000000000" pitchFamily="2" charset="0"/>
              </a:rPr>
              <a:t>Ensure that there is a review process for code and configuration changes to minimize the chance that malicious code or configuration could be introduced into your software pipeline.</a:t>
            </a:r>
          </a:p>
          <a:p>
            <a:pPr algn="l">
              <a:buFont typeface="Arial" panose="020B0604020202020204" pitchFamily="34" charset="0"/>
              <a:buChar char="•"/>
            </a:pPr>
            <a:r>
              <a:rPr lang="en-US" b="0" i="0" dirty="0">
                <a:effectLst/>
                <a:latin typeface="Roboto" panose="02000000000000000000" pitchFamily="2" charset="0"/>
              </a:rPr>
              <a:t>Ensure that your CI/CD pipeline has proper segregation, configuration, and access control to ensure the integrity of the code flowing through the build and deploy processes.</a:t>
            </a:r>
          </a:p>
          <a:p>
            <a:pPr algn="l">
              <a:buFont typeface="Arial" panose="020B0604020202020204" pitchFamily="34" charset="0"/>
              <a:buChar char="•"/>
            </a:pPr>
            <a:r>
              <a:rPr lang="en-US" b="0" i="0" dirty="0">
                <a:effectLst/>
                <a:latin typeface="Roboto" panose="02000000000000000000" pitchFamily="2" charset="0"/>
              </a:rPr>
              <a:t>Ensure that unsigned or unencrypted serialized data is not sent to untrusted clients without some form of integrity check or digital signature to detect tampering or replay of the serialized data</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30</a:t>
            </a:fld>
            <a:endParaRPr lang="en-AU"/>
          </a:p>
        </p:txBody>
      </p:sp>
    </p:spTree>
    <p:extLst>
      <p:ext uri="{BB962C8B-B14F-4D97-AF65-F5344CB8AC3E}">
        <p14:creationId xmlns:p14="http://schemas.microsoft.com/office/powerpoint/2010/main" val="3498438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r>
              <a:rPr lang="en-US" b="0" i="0" dirty="0">
                <a:effectLst/>
                <a:latin typeface="Roboto" panose="02000000000000000000" pitchFamily="2" charset="0"/>
              </a:rPr>
              <a:t>Developers should implement some or all the following controls, depending on the risk of the application:</a:t>
            </a:r>
          </a:p>
          <a:p>
            <a:pPr algn="l">
              <a:buFont typeface="Arial" panose="020B0604020202020204" pitchFamily="34" charset="0"/>
              <a:buChar char="•"/>
            </a:pPr>
            <a:r>
              <a:rPr lang="en-US" b="0" i="0" dirty="0">
                <a:effectLst/>
                <a:latin typeface="Roboto" panose="02000000000000000000" pitchFamily="2" charset="0"/>
              </a:rPr>
              <a:t>Ensure all login, access control, and server-side input validation failures can be logged with sufficient user context to identify suspicious or malicious accounts and held for enough time to allow delayed forensic analysis.</a:t>
            </a:r>
          </a:p>
          <a:p>
            <a:pPr algn="l">
              <a:buFont typeface="Arial" panose="020B0604020202020204" pitchFamily="34" charset="0"/>
              <a:buChar char="•"/>
            </a:pPr>
            <a:r>
              <a:rPr lang="en-US" b="0" i="0" dirty="0">
                <a:effectLst/>
                <a:latin typeface="Roboto" panose="02000000000000000000" pitchFamily="2" charset="0"/>
              </a:rPr>
              <a:t>Ensure that logs are generated in a format that log management solutions can easily consume.</a:t>
            </a:r>
          </a:p>
          <a:p>
            <a:pPr algn="l">
              <a:buFont typeface="Arial" panose="020B0604020202020204" pitchFamily="34" charset="0"/>
              <a:buChar char="•"/>
            </a:pPr>
            <a:r>
              <a:rPr lang="en-US" b="0" i="0" dirty="0">
                <a:effectLst/>
                <a:latin typeface="Roboto" panose="02000000000000000000" pitchFamily="2" charset="0"/>
              </a:rPr>
              <a:t>Ensure log data is encoded correctly to prevent injections or attacks on the logging or monitoring systems.</a:t>
            </a:r>
          </a:p>
          <a:p>
            <a:pPr algn="l">
              <a:buFont typeface="Arial" panose="020B0604020202020204" pitchFamily="34" charset="0"/>
              <a:buChar char="•"/>
            </a:pPr>
            <a:r>
              <a:rPr lang="en-US" b="0" i="0" dirty="0">
                <a:effectLst/>
                <a:latin typeface="Roboto" panose="02000000000000000000" pitchFamily="2" charset="0"/>
              </a:rPr>
              <a:t>Ensure high-value transactions have an audit trail with integrity controls to prevent tampering or deletion, such as append-only database tables or similar.</a:t>
            </a:r>
          </a:p>
          <a:p>
            <a:pPr algn="l">
              <a:buFont typeface="Arial" panose="020B0604020202020204" pitchFamily="34" charset="0"/>
              <a:buChar char="•"/>
            </a:pPr>
            <a:r>
              <a:rPr lang="en-US" b="0" i="0" dirty="0" err="1">
                <a:effectLst/>
                <a:latin typeface="Roboto" panose="02000000000000000000" pitchFamily="2" charset="0"/>
              </a:rPr>
              <a:t>DevSecOps</a:t>
            </a:r>
            <a:r>
              <a:rPr lang="en-US" b="0" i="0" dirty="0">
                <a:effectLst/>
                <a:latin typeface="Roboto" panose="02000000000000000000" pitchFamily="2" charset="0"/>
              </a:rPr>
              <a:t> teams should establish effective monitoring and alerting such that suspicious activities are detected and responded to quickly.</a:t>
            </a:r>
          </a:p>
          <a:p>
            <a:pPr algn="l">
              <a:buFont typeface="Arial" panose="020B0604020202020204" pitchFamily="34" charset="0"/>
              <a:buChar char="•"/>
            </a:pPr>
            <a:r>
              <a:rPr lang="en-US" b="0" i="0" dirty="0">
                <a:effectLst/>
                <a:latin typeface="Roboto" panose="02000000000000000000" pitchFamily="2" charset="0"/>
              </a:rPr>
              <a:t>Establish or adopt an incident response and recovery plan, such as National Institute of Standards and Technology (NIST) 800-61r2 or later.</a:t>
            </a:r>
          </a:p>
          <a:p>
            <a:pPr algn="l"/>
            <a:r>
              <a:rPr lang="en-US" b="0" i="0" dirty="0">
                <a:effectLst/>
                <a:latin typeface="Roboto" panose="02000000000000000000" pitchFamily="2" charset="0"/>
              </a:rPr>
              <a:t>There are commercial and open-source application protection frameworks such as the OWASP </a:t>
            </a:r>
            <a:r>
              <a:rPr lang="en-US" b="0" i="0" dirty="0" err="1">
                <a:effectLst/>
                <a:latin typeface="Roboto" panose="02000000000000000000" pitchFamily="2" charset="0"/>
              </a:rPr>
              <a:t>ModSecurity</a:t>
            </a:r>
            <a:r>
              <a:rPr lang="en-US" b="0" i="0" dirty="0">
                <a:effectLst/>
                <a:latin typeface="Roboto" panose="02000000000000000000" pitchFamily="2" charset="0"/>
              </a:rPr>
              <a:t> Core Rule Set, and open-source log correlation software, such as the Elasticsearch, Logstash, Kibana (ELK) stack, that feature custom dashboards and alerting.</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31</a:t>
            </a:fld>
            <a:endParaRPr lang="en-AU"/>
          </a:p>
        </p:txBody>
      </p:sp>
    </p:spTree>
    <p:extLst>
      <p:ext uri="{BB962C8B-B14F-4D97-AF65-F5344CB8AC3E}">
        <p14:creationId xmlns:p14="http://schemas.microsoft.com/office/powerpoint/2010/main" val="277141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r>
              <a:rPr lang="en-US" b="0" i="0" dirty="0">
                <a:effectLst/>
                <a:latin typeface="Roboto" panose="02000000000000000000" pitchFamily="2" charset="0"/>
              </a:rPr>
              <a:t>Developers can prevent SSRF by implementing some or all the following defense in depth controls:</a:t>
            </a:r>
          </a:p>
          <a:p>
            <a:pPr algn="l"/>
            <a:r>
              <a:rPr lang="en-US" b="1" i="0" dirty="0">
                <a:effectLst/>
                <a:latin typeface="Roboto" panose="02000000000000000000" pitchFamily="2" charset="0"/>
              </a:rPr>
              <a:t>From Network layer</a:t>
            </a:r>
            <a:endParaRPr lang="en-US" b="0" i="0" dirty="0">
              <a:effectLst/>
              <a:latin typeface="Roboto" panose="02000000000000000000" pitchFamily="2" charset="0"/>
            </a:endParaRPr>
          </a:p>
          <a:p>
            <a:pPr algn="l">
              <a:buFont typeface="Arial" panose="020B0604020202020204" pitchFamily="34" charset="0"/>
              <a:buChar char="•"/>
            </a:pPr>
            <a:r>
              <a:rPr lang="en-US" b="0" i="0" dirty="0">
                <a:effectLst/>
                <a:latin typeface="Roboto" panose="02000000000000000000" pitchFamily="2" charset="0"/>
              </a:rPr>
              <a:t>Segment remote resource access functionality in separate networks to reduce the impact of SSRF</a:t>
            </a:r>
          </a:p>
          <a:p>
            <a:pPr algn="l">
              <a:buFont typeface="Arial" panose="020B0604020202020204" pitchFamily="34" charset="0"/>
              <a:buChar char="•"/>
            </a:pPr>
            <a:r>
              <a:rPr lang="en-US" b="0" i="0" dirty="0">
                <a:effectLst/>
                <a:latin typeface="Roboto" panose="02000000000000000000" pitchFamily="2" charset="0"/>
              </a:rPr>
              <a:t>Enforce “deny by default” firewall policies or network access control rules to block all but essential intranet traffic.</a:t>
            </a:r>
            <a:br>
              <a:rPr lang="en-US" b="0" i="0" dirty="0">
                <a:effectLst/>
                <a:latin typeface="Roboto" panose="02000000000000000000" pitchFamily="2" charset="0"/>
              </a:rPr>
            </a:br>
            <a:r>
              <a:rPr lang="en-US" b="0" i="1" dirty="0">
                <a:effectLst/>
                <a:latin typeface="Roboto" panose="02000000000000000000" pitchFamily="2" charset="0"/>
              </a:rPr>
              <a:t>Hints:</a:t>
            </a:r>
            <a:br>
              <a:rPr lang="en-US" b="0" i="0" dirty="0">
                <a:effectLst/>
                <a:latin typeface="Roboto" panose="02000000000000000000" pitchFamily="2" charset="0"/>
              </a:rPr>
            </a:br>
            <a:r>
              <a:rPr lang="en-US" b="0" i="0" dirty="0">
                <a:effectLst/>
                <a:latin typeface="Roboto" panose="02000000000000000000" pitchFamily="2" charset="0"/>
              </a:rPr>
              <a:t>~ Establish an ownership and a lifecycle for firewall rules based on applications.</a:t>
            </a:r>
            <a:br>
              <a:rPr lang="en-US" b="0" i="0" dirty="0">
                <a:effectLst/>
                <a:latin typeface="Roboto" panose="02000000000000000000" pitchFamily="2" charset="0"/>
              </a:rPr>
            </a:br>
            <a:r>
              <a:rPr lang="en-US" b="0" i="0" dirty="0">
                <a:effectLst/>
                <a:latin typeface="Roboto" panose="02000000000000000000" pitchFamily="2" charset="0"/>
              </a:rPr>
              <a:t>~ Log all accepted </a:t>
            </a:r>
            <a:r>
              <a:rPr lang="en-US" b="0" i="1" dirty="0">
                <a:effectLst/>
                <a:latin typeface="Roboto" panose="02000000000000000000" pitchFamily="2" charset="0"/>
              </a:rPr>
              <a:t>and</a:t>
            </a:r>
            <a:r>
              <a:rPr lang="en-US" b="0" i="0" dirty="0">
                <a:effectLst/>
                <a:latin typeface="Roboto" panose="02000000000000000000" pitchFamily="2" charset="0"/>
              </a:rPr>
              <a:t> blocked network flows on firewalls (see </a:t>
            </a:r>
            <a:r>
              <a:rPr lang="en-US" b="0" i="0" u="none" strike="noStrike" dirty="0">
                <a:effectLst/>
                <a:latin typeface="Roboto" panose="02000000000000000000" pitchFamily="2" charset="0"/>
                <a:hlinkClick r:id="rId3"/>
              </a:rPr>
              <a:t>A09:2021-Security Logging and Monitoring Failures</a:t>
            </a:r>
            <a:r>
              <a:rPr lang="en-US" b="0" i="0" dirty="0">
                <a:effectLst/>
                <a:latin typeface="Roboto" panose="02000000000000000000" pitchFamily="2" charset="0"/>
              </a:rPr>
              <a:t>).</a:t>
            </a:r>
          </a:p>
          <a:p>
            <a:pPr algn="l"/>
            <a:r>
              <a:rPr lang="en-US" b="1" i="0" dirty="0">
                <a:effectLst/>
                <a:latin typeface="Roboto" panose="02000000000000000000" pitchFamily="2" charset="0"/>
              </a:rPr>
              <a:t>From Application layer:</a:t>
            </a:r>
            <a:endParaRPr lang="en-US" b="0" i="0" dirty="0">
              <a:effectLst/>
              <a:latin typeface="Roboto" panose="02000000000000000000" pitchFamily="2" charset="0"/>
            </a:endParaRPr>
          </a:p>
          <a:p>
            <a:pPr algn="l">
              <a:buFont typeface="Arial" panose="020B0604020202020204" pitchFamily="34" charset="0"/>
              <a:buChar char="•"/>
            </a:pPr>
            <a:r>
              <a:rPr lang="en-US" b="0" i="0" dirty="0">
                <a:effectLst/>
                <a:latin typeface="Roboto" panose="02000000000000000000" pitchFamily="2" charset="0"/>
              </a:rPr>
              <a:t>Sanitize and validate all client-supplied input data</a:t>
            </a:r>
          </a:p>
          <a:p>
            <a:pPr algn="l">
              <a:buFont typeface="Arial" panose="020B0604020202020204" pitchFamily="34" charset="0"/>
              <a:buChar char="•"/>
            </a:pPr>
            <a:r>
              <a:rPr lang="en-US" b="0" i="0" dirty="0">
                <a:effectLst/>
                <a:latin typeface="Roboto" panose="02000000000000000000" pitchFamily="2" charset="0"/>
              </a:rPr>
              <a:t>Enforce the URL schema, port, and destination with a positive allow list</a:t>
            </a:r>
          </a:p>
          <a:p>
            <a:pPr algn="l">
              <a:buFont typeface="Arial" panose="020B0604020202020204" pitchFamily="34" charset="0"/>
              <a:buChar char="•"/>
            </a:pPr>
            <a:r>
              <a:rPr lang="en-US" b="0" i="0" dirty="0">
                <a:effectLst/>
                <a:latin typeface="Roboto" panose="02000000000000000000" pitchFamily="2" charset="0"/>
              </a:rPr>
              <a:t>Do not send raw responses to clients</a:t>
            </a:r>
          </a:p>
          <a:p>
            <a:pPr algn="l">
              <a:buFont typeface="Arial" panose="020B0604020202020204" pitchFamily="34" charset="0"/>
              <a:buChar char="•"/>
            </a:pPr>
            <a:r>
              <a:rPr lang="en-US" b="0" i="0" dirty="0">
                <a:effectLst/>
                <a:latin typeface="Roboto" panose="02000000000000000000" pitchFamily="2" charset="0"/>
              </a:rPr>
              <a:t>Disable HTTP redirections</a:t>
            </a:r>
          </a:p>
          <a:p>
            <a:pPr algn="l">
              <a:buFont typeface="Arial" panose="020B0604020202020204" pitchFamily="34" charset="0"/>
              <a:buChar char="•"/>
            </a:pPr>
            <a:r>
              <a:rPr lang="en-US" b="0" i="0" dirty="0">
                <a:effectLst/>
                <a:latin typeface="Roboto" panose="02000000000000000000" pitchFamily="2" charset="0"/>
              </a:rPr>
              <a:t>Be aware of the URL consistency to avoid attacks such as DNS rebinding and “time of check, time of use” (TOCTOU) race conditions</a:t>
            </a:r>
          </a:p>
          <a:p>
            <a:pPr algn="l"/>
            <a:r>
              <a:rPr lang="en-US" b="0" i="0" dirty="0">
                <a:effectLst/>
                <a:latin typeface="Roboto" panose="02000000000000000000" pitchFamily="2" charset="0"/>
              </a:rPr>
              <a:t>Do not mitigate SSRF via the use of a deny list or regular expression. Attackers have payload lists, tools, and skills to bypass deny lists.</a:t>
            </a:r>
          </a:p>
          <a:p>
            <a:pPr algn="l"/>
            <a:r>
              <a:rPr lang="en-US" b="1" i="0" dirty="0">
                <a:effectLst/>
                <a:latin typeface="Roboto" panose="02000000000000000000" pitchFamily="2" charset="0"/>
              </a:rPr>
              <a:t>Additional Measures to consider:</a:t>
            </a:r>
            <a:endParaRPr lang="en-US" b="0" i="0" dirty="0">
              <a:effectLst/>
              <a:latin typeface="Roboto" panose="02000000000000000000" pitchFamily="2" charset="0"/>
            </a:endParaRPr>
          </a:p>
          <a:p>
            <a:pPr algn="l">
              <a:buFont typeface="Arial" panose="020B0604020202020204" pitchFamily="34" charset="0"/>
              <a:buChar char="•"/>
            </a:pPr>
            <a:r>
              <a:rPr lang="en-US" b="0" i="0" dirty="0">
                <a:effectLst/>
                <a:latin typeface="Roboto" panose="02000000000000000000" pitchFamily="2" charset="0"/>
              </a:rPr>
              <a:t>Don't deploy other security relevant services on front systems (e.g. OpenID). Control local traffic on these systems (e.g. localhost)</a:t>
            </a:r>
          </a:p>
          <a:p>
            <a:pPr algn="l">
              <a:buFont typeface="Arial" panose="020B0604020202020204" pitchFamily="34" charset="0"/>
              <a:buChar char="•"/>
            </a:pPr>
            <a:r>
              <a:rPr lang="en-US" b="0" i="0" dirty="0">
                <a:effectLst/>
                <a:latin typeface="Roboto" panose="02000000000000000000" pitchFamily="2" charset="0"/>
              </a:rPr>
              <a:t>For frontends with dedicated and manageable user groups use network encryption (e.g. VPNs) on independent systems to consider very high protection needs</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32</a:t>
            </a:fld>
            <a:endParaRPr lang="en-AU"/>
          </a:p>
        </p:txBody>
      </p:sp>
    </p:spTree>
    <p:extLst>
      <p:ext uri="{BB962C8B-B14F-4D97-AF65-F5344CB8AC3E}">
        <p14:creationId xmlns:p14="http://schemas.microsoft.com/office/powerpoint/2010/main" val="2711016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erriweather" panose="00000500000000000000" pitchFamily="2" charset="0"/>
              </a:rPr>
              <a:t>A web server contains an HTTP daemon (a program that listens for HTTP requests and responses and handles them as they come in). When a user tries to visit a webpage (typing the URL), at that time the browser builds an HTTP request and sends it to the IP address pointed by the URL. The request is received by the HTTP daemon on the destination server, which then sends back the requested file or files.</a:t>
            </a:r>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34</a:t>
            </a:fld>
            <a:endParaRPr lang="en-AU"/>
          </a:p>
        </p:txBody>
      </p:sp>
    </p:spTree>
    <p:extLst>
      <p:ext uri="{BB962C8B-B14F-4D97-AF65-F5344CB8AC3E}">
        <p14:creationId xmlns:p14="http://schemas.microsoft.com/office/powerpoint/2010/main" val="1507230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4</a:t>
            </a:fld>
            <a:endParaRPr lang="en-AU"/>
          </a:p>
        </p:txBody>
      </p:sp>
    </p:spTree>
    <p:extLst>
      <p:ext uri="{BB962C8B-B14F-4D97-AF65-F5344CB8AC3E}">
        <p14:creationId xmlns:p14="http://schemas.microsoft.com/office/powerpoint/2010/main" val="1042849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35</a:t>
            </a:fld>
            <a:endParaRPr lang="en-AU"/>
          </a:p>
        </p:txBody>
      </p:sp>
    </p:spTree>
    <p:extLst>
      <p:ext uri="{BB962C8B-B14F-4D97-AF65-F5344CB8AC3E}">
        <p14:creationId xmlns:p14="http://schemas.microsoft.com/office/powerpoint/2010/main" val="730805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36</a:t>
            </a:fld>
            <a:endParaRPr lang="en-AU"/>
          </a:p>
        </p:txBody>
      </p:sp>
    </p:spTree>
    <p:extLst>
      <p:ext uri="{BB962C8B-B14F-4D97-AF65-F5344CB8AC3E}">
        <p14:creationId xmlns:p14="http://schemas.microsoft.com/office/powerpoint/2010/main" val="110082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37</a:t>
            </a:fld>
            <a:endParaRPr lang="en-AU"/>
          </a:p>
        </p:txBody>
      </p:sp>
    </p:spTree>
    <p:extLst>
      <p:ext uri="{BB962C8B-B14F-4D97-AF65-F5344CB8AC3E}">
        <p14:creationId xmlns:p14="http://schemas.microsoft.com/office/powerpoint/2010/main" val="25653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39</a:t>
            </a:fld>
            <a:endParaRPr lang="en-AU"/>
          </a:p>
        </p:txBody>
      </p:sp>
    </p:spTree>
    <p:extLst>
      <p:ext uri="{BB962C8B-B14F-4D97-AF65-F5344CB8AC3E}">
        <p14:creationId xmlns:p14="http://schemas.microsoft.com/office/powerpoint/2010/main" val="2327470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40</a:t>
            </a:fld>
            <a:endParaRPr lang="en-AU"/>
          </a:p>
        </p:txBody>
      </p:sp>
    </p:spTree>
    <p:extLst>
      <p:ext uri="{BB962C8B-B14F-4D97-AF65-F5344CB8AC3E}">
        <p14:creationId xmlns:p14="http://schemas.microsoft.com/office/powerpoint/2010/main" val="171689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41</a:t>
            </a:fld>
            <a:endParaRPr lang="en-AU"/>
          </a:p>
        </p:txBody>
      </p:sp>
    </p:spTree>
    <p:extLst>
      <p:ext uri="{BB962C8B-B14F-4D97-AF65-F5344CB8AC3E}">
        <p14:creationId xmlns:p14="http://schemas.microsoft.com/office/powerpoint/2010/main" val="1518046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42</a:t>
            </a:fld>
            <a:endParaRPr lang="en-AU"/>
          </a:p>
        </p:txBody>
      </p:sp>
    </p:spTree>
    <p:extLst>
      <p:ext uri="{BB962C8B-B14F-4D97-AF65-F5344CB8AC3E}">
        <p14:creationId xmlns:p14="http://schemas.microsoft.com/office/powerpoint/2010/main" val="2065912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5</a:t>
            </a:fld>
            <a:endParaRPr lang="en-AU"/>
          </a:p>
        </p:txBody>
      </p:sp>
    </p:spTree>
    <p:extLst>
      <p:ext uri="{BB962C8B-B14F-4D97-AF65-F5344CB8AC3E}">
        <p14:creationId xmlns:p14="http://schemas.microsoft.com/office/powerpoint/2010/main" val="383523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11</a:t>
            </a:fld>
            <a:endParaRPr lang="en-AU"/>
          </a:p>
        </p:txBody>
      </p:sp>
    </p:spTree>
    <p:extLst>
      <p:ext uri="{BB962C8B-B14F-4D97-AF65-F5344CB8AC3E}">
        <p14:creationId xmlns:p14="http://schemas.microsoft.com/office/powerpoint/2010/main" val="336339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13</a:t>
            </a:fld>
            <a:endParaRPr lang="en-AU"/>
          </a:p>
        </p:txBody>
      </p:sp>
    </p:spTree>
    <p:extLst>
      <p:ext uri="{BB962C8B-B14F-4D97-AF65-F5344CB8AC3E}">
        <p14:creationId xmlns:p14="http://schemas.microsoft.com/office/powerpoint/2010/main" val="77839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18</a:t>
            </a:fld>
            <a:endParaRPr lang="en-AU"/>
          </a:p>
        </p:txBody>
      </p:sp>
    </p:spTree>
    <p:extLst>
      <p:ext uri="{BB962C8B-B14F-4D97-AF65-F5344CB8AC3E}">
        <p14:creationId xmlns:p14="http://schemas.microsoft.com/office/powerpoint/2010/main" val="119845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19</a:t>
            </a:fld>
            <a:endParaRPr lang="en-AU"/>
          </a:p>
        </p:txBody>
      </p:sp>
    </p:spTree>
    <p:extLst>
      <p:ext uri="{BB962C8B-B14F-4D97-AF65-F5344CB8AC3E}">
        <p14:creationId xmlns:p14="http://schemas.microsoft.com/office/powerpoint/2010/main" val="102933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20</a:t>
            </a:fld>
            <a:endParaRPr lang="en-AU"/>
          </a:p>
        </p:txBody>
      </p:sp>
    </p:spTree>
    <p:extLst>
      <p:ext uri="{BB962C8B-B14F-4D97-AF65-F5344CB8AC3E}">
        <p14:creationId xmlns:p14="http://schemas.microsoft.com/office/powerpoint/2010/main" val="3819771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How to Prevent</a:t>
            </a:r>
          </a:p>
          <a:p>
            <a:pPr algn="l"/>
            <a:r>
              <a:rPr lang="en-US" b="0" i="0" dirty="0">
                <a:effectLst/>
                <a:latin typeface="Roboto" panose="02000000000000000000" pitchFamily="2" charset="0"/>
              </a:rPr>
              <a:t>Access control is only effective in trusted server-side code or server-less API, where the attacker cannot modify the access control check or metadata.</a:t>
            </a:r>
          </a:p>
          <a:p>
            <a:pPr algn="l">
              <a:buFont typeface="Arial" panose="020B0604020202020204" pitchFamily="34" charset="0"/>
              <a:buChar char="•"/>
            </a:pPr>
            <a:r>
              <a:rPr lang="en-US" b="0" i="0" dirty="0">
                <a:effectLst/>
                <a:latin typeface="Roboto" panose="02000000000000000000" pitchFamily="2" charset="0"/>
              </a:rPr>
              <a:t>Except for public resources, deny by default.</a:t>
            </a:r>
          </a:p>
          <a:p>
            <a:pPr algn="l">
              <a:buFont typeface="Arial" panose="020B0604020202020204" pitchFamily="34" charset="0"/>
              <a:buChar char="•"/>
            </a:pPr>
            <a:r>
              <a:rPr lang="en-US" b="0" i="0" dirty="0">
                <a:effectLst/>
                <a:latin typeface="Roboto" panose="02000000000000000000" pitchFamily="2" charset="0"/>
              </a:rPr>
              <a:t>Implement access control mechanisms once and re-use them throughout the application, including minimizing Cross-Origin Resource Sharing (CORS) usage.</a:t>
            </a:r>
          </a:p>
          <a:p>
            <a:pPr algn="l">
              <a:buFont typeface="Arial" panose="020B0604020202020204" pitchFamily="34" charset="0"/>
              <a:buChar char="•"/>
            </a:pPr>
            <a:r>
              <a:rPr lang="en-US" b="0" i="0" dirty="0">
                <a:effectLst/>
                <a:latin typeface="Roboto" panose="02000000000000000000" pitchFamily="2" charset="0"/>
              </a:rPr>
              <a:t>Model access controls should enforce record ownership rather than accepting that the user can create, read, update, or delete any record.</a:t>
            </a:r>
          </a:p>
          <a:p>
            <a:pPr algn="l">
              <a:buFont typeface="Arial" panose="020B0604020202020204" pitchFamily="34" charset="0"/>
              <a:buChar char="•"/>
            </a:pPr>
            <a:r>
              <a:rPr lang="en-US" b="0" i="0" dirty="0">
                <a:effectLst/>
                <a:latin typeface="Roboto" panose="02000000000000000000" pitchFamily="2" charset="0"/>
              </a:rPr>
              <a:t>Unique application business limit requirements should be enforced by domain models.</a:t>
            </a:r>
          </a:p>
          <a:p>
            <a:pPr algn="l">
              <a:buFont typeface="Arial" panose="020B0604020202020204" pitchFamily="34" charset="0"/>
              <a:buChar char="•"/>
            </a:pPr>
            <a:r>
              <a:rPr lang="en-US" b="0" i="0" dirty="0">
                <a:effectLst/>
                <a:latin typeface="Roboto" panose="02000000000000000000" pitchFamily="2" charset="0"/>
              </a:rPr>
              <a:t>Disable web server directory listing and ensure file metadata (e.g., .git) and backup files are not present within web roots.</a:t>
            </a:r>
          </a:p>
          <a:p>
            <a:pPr algn="l">
              <a:buFont typeface="Arial" panose="020B0604020202020204" pitchFamily="34" charset="0"/>
              <a:buChar char="•"/>
            </a:pPr>
            <a:r>
              <a:rPr lang="en-US" b="0" i="0" dirty="0">
                <a:effectLst/>
                <a:latin typeface="Roboto" panose="02000000000000000000" pitchFamily="2" charset="0"/>
              </a:rPr>
              <a:t>Log access control failures, alert admins when appropriate (e.g., repeated failures).</a:t>
            </a:r>
          </a:p>
          <a:p>
            <a:pPr algn="l">
              <a:buFont typeface="Arial" panose="020B0604020202020204" pitchFamily="34" charset="0"/>
              <a:buChar char="•"/>
            </a:pPr>
            <a:r>
              <a:rPr lang="en-US" b="0" i="0" dirty="0">
                <a:effectLst/>
                <a:latin typeface="Roboto" panose="02000000000000000000" pitchFamily="2" charset="0"/>
              </a:rPr>
              <a:t>Rate limit API and controller access to minimize the harm from automated attack tooling.</a:t>
            </a:r>
          </a:p>
          <a:p>
            <a:pPr algn="l">
              <a:buFont typeface="Arial" panose="020B0604020202020204" pitchFamily="34" charset="0"/>
              <a:buChar char="•"/>
            </a:pPr>
            <a:r>
              <a:rPr lang="en-US" b="0" i="0" dirty="0">
                <a:effectLst/>
                <a:latin typeface="Roboto" panose="02000000000000000000" pitchFamily="2" charset="0"/>
              </a:rPr>
              <a:t>Stateful session identifiers should be invalidated on the server after logout. Stateless JWT tokens should rather be short-lived so that the window of opportunity for an attacker is minimized. For longer lived JWTs it's highly recommended to follow the OAuth standards to revoke access.</a:t>
            </a:r>
          </a:p>
          <a:p>
            <a:endParaRPr lang="en-AU" dirty="0"/>
          </a:p>
        </p:txBody>
      </p:sp>
      <p:sp>
        <p:nvSpPr>
          <p:cNvPr id="4" name="Slide Number Placeholder 3"/>
          <p:cNvSpPr>
            <a:spLocks noGrp="1"/>
          </p:cNvSpPr>
          <p:nvPr>
            <p:ph type="sldNum" sz="quarter" idx="5"/>
          </p:nvPr>
        </p:nvSpPr>
        <p:spPr/>
        <p:txBody>
          <a:bodyPr/>
          <a:lstStyle/>
          <a:p>
            <a:fld id="{7D69F750-2A9D-49B4-B61E-155A772000B4}" type="slidenum">
              <a:rPr lang="en-AU" smtClean="0"/>
              <a:t>23</a:t>
            </a:fld>
            <a:endParaRPr lang="en-AU"/>
          </a:p>
        </p:txBody>
      </p:sp>
    </p:spTree>
    <p:extLst>
      <p:ext uri="{BB962C8B-B14F-4D97-AF65-F5344CB8AC3E}">
        <p14:creationId xmlns:p14="http://schemas.microsoft.com/office/powerpoint/2010/main" val="102051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6906-A1FA-1CEC-5928-BC62835ECD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7BD6C45-5B5D-3457-2759-D9D74C7C99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D0AB0AA-E333-537A-ED38-FF3D4FB96515}"/>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5" name="Footer Placeholder 4">
            <a:extLst>
              <a:ext uri="{FF2B5EF4-FFF2-40B4-BE49-F238E27FC236}">
                <a16:creationId xmlns:a16="http://schemas.microsoft.com/office/drawing/2014/main" id="{D89517C4-C9DD-E9FC-D2F6-E925991C85F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55F17E5-F862-AC25-6240-FA05838BDDC7}"/>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414696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CE52-F1DC-18F2-8625-D0EC93DC4D3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90F91C6-4F15-9E22-D1E6-C191449160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F57343-2728-D156-61CB-605054BB74E3}"/>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5" name="Footer Placeholder 4">
            <a:extLst>
              <a:ext uri="{FF2B5EF4-FFF2-40B4-BE49-F238E27FC236}">
                <a16:creationId xmlns:a16="http://schemas.microsoft.com/office/drawing/2014/main" id="{F02FE563-14BE-47FE-F177-609436079E4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4991594-48CE-794D-FC42-0D68FD8F283C}"/>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2346493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113D24-AA9A-F162-645B-58F4180C5E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4562E31-C42C-1132-BDCA-2E372B966C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B4F0EFD-6211-F227-B1CC-4B1EB28D9181}"/>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5" name="Footer Placeholder 4">
            <a:extLst>
              <a:ext uri="{FF2B5EF4-FFF2-40B4-BE49-F238E27FC236}">
                <a16:creationId xmlns:a16="http://schemas.microsoft.com/office/drawing/2014/main" id="{75BF008E-4F16-8F89-39A1-0FFDA246F83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0F69B8B-9E61-C143-3D33-3F5C894A3310}"/>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71663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9CD-E651-62EA-8AFB-9E25656570A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EB69BFF-4F0C-EBEC-854B-0DB8898843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36E31C7-DE73-0FDC-5B3C-33B9E3CF698F}"/>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5" name="Footer Placeholder 4">
            <a:extLst>
              <a:ext uri="{FF2B5EF4-FFF2-40B4-BE49-F238E27FC236}">
                <a16:creationId xmlns:a16="http://schemas.microsoft.com/office/drawing/2014/main" id="{A68FC4FB-2C92-C9D6-1446-3E557D20667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354F21-BE51-88DE-FFEA-AD678CC724C1}"/>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95897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EC30-72B3-E814-7AD1-8CB0E2A9A3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7496262-1BCA-0E0D-D6B9-3A01AA8E4B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AC2192-E419-A7EB-4930-B7715AAC2968}"/>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5" name="Footer Placeholder 4">
            <a:extLst>
              <a:ext uri="{FF2B5EF4-FFF2-40B4-BE49-F238E27FC236}">
                <a16:creationId xmlns:a16="http://schemas.microsoft.com/office/drawing/2014/main" id="{685577E3-54C9-32AE-B489-0B4E50D70AF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22211D6-9B1D-D227-6BF6-B37E98A43856}"/>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2759927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F6E-7DC4-3035-A1AC-A4CC0488E43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BABE087-5971-82A3-DFBC-A791BD60B5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5E99946-EB1A-9A2C-F5ED-0CD50C58C2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B4688A9-DEDC-584C-1754-3C58B6153A03}"/>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6" name="Footer Placeholder 5">
            <a:extLst>
              <a:ext uri="{FF2B5EF4-FFF2-40B4-BE49-F238E27FC236}">
                <a16:creationId xmlns:a16="http://schemas.microsoft.com/office/drawing/2014/main" id="{16A028D7-129D-DB25-04D9-41736132622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5214A2F-E96C-D58A-17E6-6D69311F235D}"/>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1700302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0079-F193-68BE-0C44-552DEBD1599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EF082F-5641-274E-2B53-8F794041E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0FEF5C-2B88-6895-DA23-8528B22C2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E02274C-7F08-97B0-F098-517E52D5AA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F0BE78-BAD3-96B3-0854-39850EFD27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B4DFC93-964E-E4F6-0FE9-ED0DB0C760DA}"/>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8" name="Footer Placeholder 7">
            <a:extLst>
              <a:ext uri="{FF2B5EF4-FFF2-40B4-BE49-F238E27FC236}">
                <a16:creationId xmlns:a16="http://schemas.microsoft.com/office/drawing/2014/main" id="{31E4AB9E-7E8D-EB68-1D28-ECB1587993E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42CDB1F-38D3-1CE8-C807-B6D4E74B7BD5}"/>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326840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8A48-335B-E5DD-91ED-0C454E7C8BD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363CD6B-A53C-4D9D-C875-A5868968509C}"/>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4" name="Footer Placeholder 3">
            <a:extLst>
              <a:ext uri="{FF2B5EF4-FFF2-40B4-BE49-F238E27FC236}">
                <a16:creationId xmlns:a16="http://schemas.microsoft.com/office/drawing/2014/main" id="{4A3219A7-B017-DEBE-4FB3-95B6C35D8DD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4F55DFD-275C-4F18-D889-2791DFA165BF}"/>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108674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30E13A-CBF5-D4F0-3862-39C19D359AAD}"/>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3" name="Footer Placeholder 2">
            <a:extLst>
              <a:ext uri="{FF2B5EF4-FFF2-40B4-BE49-F238E27FC236}">
                <a16:creationId xmlns:a16="http://schemas.microsoft.com/office/drawing/2014/main" id="{A4FF38FA-A4BC-F086-9471-1D5B1412757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40A8A14-0188-BC85-B99B-75DB93AD128D}"/>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280046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EE3-7B3E-02EC-1901-2D41D801A5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C174D5B-2360-D9AB-35A9-9ED959C62E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3F29AB1-675F-EDAB-2D23-A7E9E825C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1067E5-11FA-311A-FC33-A63E8A0781BB}"/>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6" name="Footer Placeholder 5">
            <a:extLst>
              <a:ext uri="{FF2B5EF4-FFF2-40B4-BE49-F238E27FC236}">
                <a16:creationId xmlns:a16="http://schemas.microsoft.com/office/drawing/2014/main" id="{8B08FE2A-C12A-107F-DD71-88379EC7BE9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8B26E23-8BDA-47AE-834F-707F2606D377}"/>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1381446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4090-13DF-B626-957A-472AE2C8F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DE6F56C-28F8-889D-51CF-5425DCA682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1F74DBA-63C9-1F7D-25A4-8499FC754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EE40EA-ECD8-9E5B-109F-20C76EB1E6FD}"/>
              </a:ext>
            </a:extLst>
          </p:cNvPr>
          <p:cNvSpPr>
            <a:spLocks noGrp="1"/>
          </p:cNvSpPr>
          <p:nvPr>
            <p:ph type="dt" sz="half" idx="10"/>
          </p:nvPr>
        </p:nvSpPr>
        <p:spPr/>
        <p:txBody>
          <a:bodyPr/>
          <a:lstStyle/>
          <a:p>
            <a:fld id="{B3E60F2B-EB67-48D2-B2BF-FE6E58EAFC18}" type="datetimeFigureOut">
              <a:rPr lang="en-AU" smtClean="0"/>
              <a:t>8/05/2024</a:t>
            </a:fld>
            <a:endParaRPr lang="en-AU"/>
          </a:p>
        </p:txBody>
      </p:sp>
      <p:sp>
        <p:nvSpPr>
          <p:cNvPr id="6" name="Footer Placeholder 5">
            <a:extLst>
              <a:ext uri="{FF2B5EF4-FFF2-40B4-BE49-F238E27FC236}">
                <a16:creationId xmlns:a16="http://schemas.microsoft.com/office/drawing/2014/main" id="{6A0F763C-23A8-556A-EE12-91B8754E72C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1959835-E8B9-900D-8C17-E57772311979}"/>
              </a:ext>
            </a:extLst>
          </p:cNvPr>
          <p:cNvSpPr>
            <a:spLocks noGrp="1"/>
          </p:cNvSpPr>
          <p:nvPr>
            <p:ph type="sldNum" sz="quarter" idx="12"/>
          </p:nvPr>
        </p:nvSpPr>
        <p:spPr/>
        <p:txBody>
          <a:bodyPr/>
          <a:lstStyle/>
          <a:p>
            <a:fld id="{E106C9BD-B0B6-4579-98A0-2C62DE21DD8F}" type="slidenum">
              <a:rPr lang="en-AU" smtClean="0"/>
              <a:t>‹#›</a:t>
            </a:fld>
            <a:endParaRPr lang="en-AU"/>
          </a:p>
        </p:txBody>
      </p:sp>
    </p:spTree>
    <p:extLst>
      <p:ext uri="{BB962C8B-B14F-4D97-AF65-F5344CB8AC3E}">
        <p14:creationId xmlns:p14="http://schemas.microsoft.com/office/powerpoint/2010/main" val="2185223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8E74-8DD7-1943-470B-5DFF4D9F5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CBA1AE0-D2A9-2320-5F58-9B7A596296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D0EE806-F912-D15E-A09C-7313A9A0B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60F2B-EB67-48D2-B2BF-FE6E58EAFC18}" type="datetimeFigureOut">
              <a:rPr lang="en-AU" smtClean="0"/>
              <a:t>8/05/2024</a:t>
            </a:fld>
            <a:endParaRPr lang="en-AU"/>
          </a:p>
        </p:txBody>
      </p:sp>
      <p:sp>
        <p:nvSpPr>
          <p:cNvPr id="5" name="Footer Placeholder 4">
            <a:extLst>
              <a:ext uri="{FF2B5EF4-FFF2-40B4-BE49-F238E27FC236}">
                <a16:creationId xmlns:a16="http://schemas.microsoft.com/office/drawing/2014/main" id="{9FCDC13D-9557-0032-CF55-295DCDB060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BF22ED20-F6E0-F06C-64EE-E889A9396C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6C9BD-B0B6-4579-98A0-2C62DE21DD8F}" type="slidenum">
              <a:rPr lang="en-AU" smtClean="0"/>
              <a:t>‹#›</a:t>
            </a:fld>
            <a:endParaRPr lang="en-AU"/>
          </a:p>
        </p:txBody>
      </p:sp>
    </p:spTree>
    <p:extLst>
      <p:ext uri="{BB962C8B-B14F-4D97-AF65-F5344CB8AC3E}">
        <p14:creationId xmlns:p14="http://schemas.microsoft.com/office/powerpoint/2010/main" val="52637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owasp.org/Top10/A01_2021-Broken_Access_Contro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owasp.org/Top10/A02_2021-Cryptographic_Failure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s://owasp.org/Top10/A03_2021-Injec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hyperlink" Target="https://owasp.org/Top10/A04_2021-Insecure_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owasp.org/Top10/A05_2021-Security_Misconfiguratio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hyperlink" Target="https://owasp.org/Top10/A06_2021-Vulnerable_and_Outdated_Componen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hyperlink" Target="https://owasp.org/Top10/A02_2021-Cryptographic_Failur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owasp.org/Top10/A07_2021-Identification_and_Authentication_Failures/"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owasp.org/Top10/A08_2021-Software_and_Data_Integrity_Failur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owasp.org/Top10/A09_2021-Security_Logging_and_Monitoring_Failur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hyperlink" Target="https://owasp.org/Top10/A10_2021-Server-Side_Request_Forgery_%28SSRF%29/"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7A9B0A1-524D-2685-2A5C-A7E56B93B710}"/>
              </a:ext>
            </a:extLst>
          </p:cNvPr>
          <p:cNvPicPr>
            <a:picLocks noChangeAspect="1"/>
          </p:cNvPicPr>
          <p:nvPr/>
        </p:nvPicPr>
        <p:blipFill rotWithShape="1">
          <a:blip r:embed="rId2"/>
          <a:srcRect l="9091" t="17853"/>
          <a:stretch/>
        </p:blipFill>
        <p:spPr>
          <a:xfrm>
            <a:off x="20" y="10"/>
            <a:ext cx="12191981" cy="6857990"/>
          </a:xfrm>
          <a:prstGeom prst="rect">
            <a:avLst/>
          </a:prstGeom>
        </p:spPr>
      </p:pic>
      <p:sp>
        <p:nvSpPr>
          <p:cNvPr id="31" name="Rectangle 3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092EA7-4E39-77C1-42B8-C701C3C90845}"/>
              </a:ext>
            </a:extLst>
          </p:cNvPr>
          <p:cNvSpPr>
            <a:spLocks noGrp="1"/>
          </p:cNvSpPr>
          <p:nvPr>
            <p:ph type="ctrTitle"/>
          </p:nvPr>
        </p:nvSpPr>
        <p:spPr>
          <a:xfrm>
            <a:off x="404553" y="3091928"/>
            <a:ext cx="9078562" cy="2387600"/>
          </a:xfrm>
        </p:spPr>
        <p:txBody>
          <a:bodyPr>
            <a:normAutofit/>
          </a:bodyPr>
          <a:lstStyle/>
          <a:p>
            <a:pPr algn="l"/>
            <a:br>
              <a:rPr lang="en-US" sz="5100" dirty="0">
                <a:solidFill>
                  <a:schemeClr val="bg1"/>
                </a:solidFill>
              </a:rPr>
            </a:br>
            <a:r>
              <a:rPr lang="en-US" sz="5100" dirty="0">
                <a:solidFill>
                  <a:schemeClr val="bg1"/>
                </a:solidFill>
              </a:rPr>
              <a:t>ICTWEB513 – Build Dynamic Websites</a:t>
            </a:r>
            <a:endParaRPr lang="en-AU" sz="5100" dirty="0">
              <a:solidFill>
                <a:schemeClr val="bg1"/>
              </a:solidFill>
            </a:endParaRPr>
          </a:p>
        </p:txBody>
      </p:sp>
      <p:sp>
        <p:nvSpPr>
          <p:cNvPr id="33" name="Rectangle: Rounded Corners 3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5E855D1-FAB8-DFF6-CC4B-2111D796BC82}"/>
              </a:ext>
            </a:extLst>
          </p:cNvPr>
          <p:cNvSpPr>
            <a:spLocks noGrp="1"/>
          </p:cNvSpPr>
          <p:nvPr>
            <p:ph type="subTitle" idx="1"/>
          </p:nvPr>
        </p:nvSpPr>
        <p:spPr>
          <a:xfrm>
            <a:off x="404553" y="5624945"/>
            <a:ext cx="9078562" cy="592975"/>
          </a:xfrm>
        </p:spPr>
        <p:txBody>
          <a:bodyPr anchor="ctr">
            <a:normAutofit/>
          </a:bodyPr>
          <a:lstStyle/>
          <a:p>
            <a:pPr algn="l"/>
            <a:r>
              <a:rPr lang="en-AU">
                <a:solidFill>
                  <a:schemeClr val="bg1"/>
                </a:solidFill>
              </a:rPr>
              <a:t>1.2 Programming Control and Design Structures</a:t>
            </a:r>
          </a:p>
        </p:txBody>
      </p:sp>
    </p:spTree>
    <p:extLst>
      <p:ext uri="{BB962C8B-B14F-4D97-AF65-F5344CB8AC3E}">
        <p14:creationId xmlns:p14="http://schemas.microsoft.com/office/powerpoint/2010/main" val="1615055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SQL Data Types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558209" y="2221992"/>
            <a:ext cx="11164399" cy="3954971"/>
          </a:xfrm>
        </p:spPr>
        <p:txBody>
          <a:bodyPr>
            <a:normAutofit/>
          </a:bodyPr>
          <a:lstStyle/>
          <a:p>
            <a:pPr algn="just">
              <a:lnSpc>
                <a:spcPct val="100000"/>
              </a:lnSpc>
            </a:pPr>
            <a:r>
              <a:rPr lang="en-AU" sz="2200" dirty="0"/>
              <a:t>Has three main data types: string, numeric, and date and time. </a:t>
            </a:r>
          </a:p>
        </p:txBody>
      </p:sp>
    </p:spTree>
    <p:extLst>
      <p:ext uri="{BB962C8B-B14F-4D97-AF65-F5344CB8AC3E}">
        <p14:creationId xmlns:p14="http://schemas.microsoft.com/office/powerpoint/2010/main" val="297519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SQL </a:t>
            </a:r>
            <a:r>
              <a:rPr lang="en-US" sz="4800" b="1" kern="1200">
                <a:solidFill>
                  <a:schemeClr val="tx1"/>
                </a:solidFill>
                <a:latin typeface="+mj-lt"/>
                <a:ea typeface="+mj-ea"/>
                <a:cs typeface="+mj-cs"/>
              </a:rPr>
              <a:t>NUMERIC</a:t>
            </a:r>
            <a:r>
              <a:rPr lang="en-US" sz="4800" kern="1200">
                <a:solidFill>
                  <a:schemeClr val="tx1"/>
                </a:solidFill>
                <a:latin typeface="+mj-lt"/>
                <a:ea typeface="+mj-ea"/>
                <a:cs typeface="+mj-cs"/>
              </a:rPr>
              <a:t> Data Types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Content Placeholder 5">
            <a:extLst>
              <a:ext uri="{FF2B5EF4-FFF2-40B4-BE49-F238E27FC236}">
                <a16:creationId xmlns:a16="http://schemas.microsoft.com/office/drawing/2014/main" id="{C891643A-4DB9-D698-7567-E0CF029D5EB3}"/>
              </a:ext>
            </a:extLst>
          </p:cNvPr>
          <p:cNvGraphicFramePr>
            <a:graphicFrameLocks noGrp="1"/>
          </p:cNvGraphicFramePr>
          <p:nvPr>
            <p:ph idx="1"/>
            <p:extLst>
              <p:ext uri="{D42A27DB-BD31-4B8C-83A1-F6EECF244321}">
                <p14:modId xmlns:p14="http://schemas.microsoft.com/office/powerpoint/2010/main" val="1085952651"/>
              </p:ext>
            </p:extLst>
          </p:nvPr>
        </p:nvGraphicFramePr>
        <p:xfrm>
          <a:off x="4864607" y="625683"/>
          <a:ext cx="6846364" cy="5689097"/>
        </p:xfrm>
        <a:graphic>
          <a:graphicData uri="http://schemas.openxmlformats.org/drawingml/2006/table">
            <a:tbl>
              <a:tblPr firstRow="1" bandRow="1">
                <a:noFill/>
              </a:tblPr>
              <a:tblGrid>
                <a:gridCol w="1649082">
                  <a:extLst>
                    <a:ext uri="{9D8B030D-6E8A-4147-A177-3AD203B41FA5}">
                      <a16:colId xmlns:a16="http://schemas.microsoft.com/office/drawing/2014/main" val="1960583677"/>
                    </a:ext>
                  </a:extLst>
                </a:gridCol>
                <a:gridCol w="5197282">
                  <a:extLst>
                    <a:ext uri="{9D8B030D-6E8A-4147-A177-3AD203B41FA5}">
                      <a16:colId xmlns:a16="http://schemas.microsoft.com/office/drawing/2014/main" val="187845013"/>
                    </a:ext>
                  </a:extLst>
                </a:gridCol>
              </a:tblGrid>
              <a:tr h="706341">
                <a:tc>
                  <a:txBody>
                    <a:bodyPr/>
                    <a:lstStyle/>
                    <a:p>
                      <a:pPr marL="0" algn="just" defTabSz="914400" rtl="0" eaLnBrk="1" fontAlgn="t" latinLnBrk="0" hangingPunct="1"/>
                      <a:r>
                        <a:rPr lang="en-AU" sz="1600" kern="1200" cap="none" spc="0" dirty="0">
                          <a:solidFill>
                            <a:schemeClr val="tx1"/>
                          </a:solidFill>
                          <a:effectLst/>
                          <a:latin typeface="+mn-lt"/>
                          <a:ea typeface="+mn-ea"/>
                          <a:cs typeface="+mn-cs"/>
                        </a:rPr>
                        <a:t>BOOL</a:t>
                      </a:r>
                    </a:p>
                  </a:txBody>
                  <a:tcPr marL="0" marR="20812" marT="17794" marB="88971" anchor="b">
                    <a:lnL w="12700" cmpd="sng">
                      <a:noFill/>
                    </a:lnL>
                    <a:lnR w="12700" cmpd="sng">
                      <a:noFill/>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just" defTabSz="914400" rtl="0" eaLnBrk="1" fontAlgn="t" latinLnBrk="0" hangingPunct="1"/>
                      <a:r>
                        <a:rPr lang="en-US" sz="1600" kern="1200" cap="none" spc="0" dirty="0">
                          <a:solidFill>
                            <a:schemeClr val="tx1"/>
                          </a:solidFill>
                          <a:effectLst/>
                          <a:latin typeface="+mn-lt"/>
                          <a:ea typeface="+mn-ea"/>
                          <a:cs typeface="+mn-cs"/>
                        </a:rPr>
                        <a:t>Zero is considered as false, nonzero values are considered as true.</a:t>
                      </a:r>
                    </a:p>
                  </a:txBody>
                  <a:tcPr marL="0" marR="20812" marT="17794" marB="88971" anchor="b">
                    <a:lnL w="12700" cmpd="sng">
                      <a:noFill/>
                    </a:lnL>
                    <a:lnR w="12700" cmpd="sng">
                      <a:noFill/>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88598216"/>
                  </a:ext>
                </a:extLst>
              </a:tr>
              <a:tr h="411647">
                <a:tc>
                  <a:txBody>
                    <a:bodyPr/>
                    <a:lstStyle/>
                    <a:p>
                      <a:pPr algn="just" fontAlgn="t"/>
                      <a:r>
                        <a:rPr lang="en-AU" sz="1600" cap="none" spc="0" dirty="0">
                          <a:solidFill>
                            <a:schemeClr val="tx1"/>
                          </a:solidFill>
                          <a:effectLst/>
                        </a:rPr>
                        <a:t>BOOLEAN</a:t>
                      </a:r>
                    </a:p>
                  </a:txBody>
                  <a:tcPr marL="0" marR="20812" marT="26691" marB="88971">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tx1"/>
                      </a:solidFill>
                      <a:prstDash val="solid"/>
                    </a:lnB>
                    <a:noFill/>
                  </a:tcPr>
                </a:tc>
                <a:tc>
                  <a:txBody>
                    <a:bodyPr/>
                    <a:lstStyle/>
                    <a:p>
                      <a:pPr algn="just" fontAlgn="t"/>
                      <a:r>
                        <a:rPr lang="en-AU" sz="1600" cap="none" spc="0" dirty="0">
                          <a:solidFill>
                            <a:schemeClr val="tx1"/>
                          </a:solidFill>
                          <a:effectLst/>
                        </a:rPr>
                        <a:t>Equal to BOOL</a:t>
                      </a:r>
                    </a:p>
                  </a:txBody>
                  <a:tcPr marL="0" marR="20812" marT="26691" marB="88971">
                    <a:lnL w="12700" cmpd="sng">
                      <a:noFill/>
                      <a:prstDash val="solid"/>
                    </a:lnL>
                    <a:lnR w="12700" cmpd="sng">
                      <a:noFill/>
                      <a:prstDash val="solid"/>
                    </a:lnR>
                    <a:lnT w="12700" cap="flat" cmpd="sng" algn="ctr">
                      <a:solidFill>
                        <a:schemeClr val="tx1"/>
                      </a:solidFill>
                      <a:prstDash val="solid"/>
                      <a:round/>
                      <a:headEnd type="none" w="med" len="med"/>
                      <a:tailEnd type="none" w="med" len="med"/>
                    </a:lnT>
                    <a:lnB w="9525" cap="flat" cmpd="sng" algn="ctr">
                      <a:solidFill>
                        <a:schemeClr val="tx1"/>
                      </a:solidFill>
                      <a:prstDash val="solid"/>
                    </a:lnB>
                    <a:noFill/>
                  </a:tcPr>
                </a:tc>
                <a:extLst>
                  <a:ext uri="{0D108BD9-81ED-4DB2-BD59-A6C34878D82A}">
                    <a16:rowId xmlns:a16="http://schemas.microsoft.com/office/drawing/2014/main" val="2576291714"/>
                  </a:ext>
                </a:extLst>
              </a:tr>
              <a:tr h="1249272">
                <a:tc>
                  <a:txBody>
                    <a:bodyPr/>
                    <a:lstStyle/>
                    <a:p>
                      <a:pPr algn="just" fontAlgn="t"/>
                      <a:r>
                        <a:rPr lang="en-AU" sz="1600" cap="none" spc="0" dirty="0">
                          <a:solidFill>
                            <a:schemeClr val="tx1"/>
                          </a:solidFill>
                          <a:effectLst/>
                        </a:rPr>
                        <a:t>INT(</a:t>
                      </a:r>
                      <a:r>
                        <a:rPr lang="en-AU" sz="1600" i="1" cap="none" spc="0" dirty="0">
                          <a:solidFill>
                            <a:schemeClr val="tx1"/>
                          </a:solidFill>
                          <a:effectLst/>
                        </a:rPr>
                        <a:t>size</a:t>
                      </a:r>
                      <a:r>
                        <a:rPr lang="en-AU" sz="1600" cap="none" spc="0" dirty="0">
                          <a:solidFill>
                            <a:schemeClr val="tx1"/>
                          </a:solidFill>
                          <a:effectLst/>
                        </a:rPr>
                        <a:t>)</a:t>
                      </a:r>
                    </a:p>
                  </a:txBody>
                  <a:tcPr marL="0" marR="20812" marT="26691" marB="8897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600" cap="none" spc="0" dirty="0">
                          <a:solidFill>
                            <a:schemeClr val="tx1"/>
                          </a:solidFill>
                          <a:effectLst/>
                        </a:rPr>
                        <a:t>A medium integer. Signed range is from -2147483648 to 2147483647. Unsigned range is from 0 to 4294967295. The </a:t>
                      </a:r>
                      <a:r>
                        <a:rPr lang="en-US" sz="1600" i="1" cap="none" spc="0" dirty="0">
                          <a:solidFill>
                            <a:schemeClr val="tx1"/>
                          </a:solidFill>
                          <a:effectLst/>
                        </a:rPr>
                        <a:t>size</a:t>
                      </a:r>
                      <a:r>
                        <a:rPr lang="en-US" sz="1600" cap="none" spc="0" dirty="0">
                          <a:solidFill>
                            <a:schemeClr val="tx1"/>
                          </a:solidFill>
                          <a:effectLst/>
                        </a:rPr>
                        <a:t> parameter specifies the maximum display width (which is 255)</a:t>
                      </a:r>
                    </a:p>
                  </a:txBody>
                  <a:tcPr marL="0" marR="20812" marT="26691" marB="8897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07519483"/>
                  </a:ext>
                </a:extLst>
              </a:tr>
              <a:tr h="411647">
                <a:tc>
                  <a:txBody>
                    <a:bodyPr/>
                    <a:lstStyle/>
                    <a:p>
                      <a:pPr algn="just" fontAlgn="t"/>
                      <a:r>
                        <a:rPr lang="en-AU" sz="1600" cap="none" spc="0">
                          <a:solidFill>
                            <a:schemeClr val="tx1"/>
                          </a:solidFill>
                          <a:effectLst/>
                        </a:rPr>
                        <a:t>INTEGER(</a:t>
                      </a:r>
                      <a:r>
                        <a:rPr lang="en-AU" sz="1600" i="1" cap="none" spc="0">
                          <a:solidFill>
                            <a:schemeClr val="tx1"/>
                          </a:solidFill>
                          <a:effectLst/>
                        </a:rPr>
                        <a:t>size</a:t>
                      </a:r>
                      <a:r>
                        <a:rPr lang="en-AU" sz="1600" cap="none" spc="0">
                          <a:solidFill>
                            <a:schemeClr val="tx1"/>
                          </a:solidFill>
                          <a:effectLst/>
                        </a:rPr>
                        <a:t>)</a:t>
                      </a:r>
                    </a:p>
                  </a:txBody>
                  <a:tcPr marL="0" marR="20812" marT="26691" marB="88971">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just" fontAlgn="t"/>
                      <a:r>
                        <a:rPr lang="en-AU" sz="1600" cap="none" spc="0">
                          <a:solidFill>
                            <a:schemeClr val="tx1"/>
                          </a:solidFill>
                          <a:effectLst/>
                        </a:rPr>
                        <a:t>Equal to INT(size)</a:t>
                      </a:r>
                    </a:p>
                  </a:txBody>
                  <a:tcPr marL="0" marR="20812" marT="26691" marB="88971">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3100499997"/>
                  </a:ext>
                </a:extLst>
              </a:tr>
              <a:tr h="1528480">
                <a:tc>
                  <a:txBody>
                    <a:bodyPr/>
                    <a:lstStyle/>
                    <a:p>
                      <a:pPr algn="just" fontAlgn="t"/>
                      <a:r>
                        <a:rPr lang="en-AU" sz="1600" cap="none" spc="0">
                          <a:solidFill>
                            <a:schemeClr val="tx1"/>
                          </a:solidFill>
                          <a:effectLst/>
                        </a:rPr>
                        <a:t>FLOAT(</a:t>
                      </a:r>
                      <a:r>
                        <a:rPr lang="en-AU" sz="1600" i="1" cap="none" spc="0">
                          <a:solidFill>
                            <a:schemeClr val="tx1"/>
                          </a:solidFill>
                          <a:effectLst/>
                        </a:rPr>
                        <a:t>size</a:t>
                      </a:r>
                      <a:r>
                        <a:rPr lang="en-AU" sz="1600" cap="none" spc="0">
                          <a:solidFill>
                            <a:schemeClr val="tx1"/>
                          </a:solidFill>
                          <a:effectLst/>
                        </a:rPr>
                        <a:t>, </a:t>
                      </a:r>
                      <a:r>
                        <a:rPr lang="en-AU" sz="1600" i="1" cap="none" spc="0">
                          <a:solidFill>
                            <a:schemeClr val="tx1"/>
                          </a:solidFill>
                          <a:effectLst/>
                        </a:rPr>
                        <a:t>d</a:t>
                      </a:r>
                      <a:r>
                        <a:rPr lang="en-AU" sz="1600" cap="none" spc="0">
                          <a:solidFill>
                            <a:schemeClr val="tx1"/>
                          </a:solidFill>
                          <a:effectLst/>
                        </a:rPr>
                        <a:t>)</a:t>
                      </a:r>
                    </a:p>
                  </a:txBody>
                  <a:tcPr marL="0" marR="20812" marT="26691" marB="8897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600" cap="none" spc="0" dirty="0">
                          <a:solidFill>
                            <a:schemeClr val="tx1"/>
                          </a:solidFill>
                          <a:effectLst/>
                        </a:rPr>
                        <a:t>A floating-point number. The total number of digits is specified in </a:t>
                      </a:r>
                      <a:r>
                        <a:rPr lang="en-US" sz="1600" i="1" cap="none" spc="0" dirty="0">
                          <a:solidFill>
                            <a:schemeClr val="tx1"/>
                          </a:solidFill>
                          <a:effectLst/>
                        </a:rPr>
                        <a:t>size</a:t>
                      </a:r>
                      <a:r>
                        <a:rPr lang="en-US" sz="1600" cap="none" spc="0" dirty="0">
                          <a:solidFill>
                            <a:schemeClr val="tx1"/>
                          </a:solidFill>
                          <a:effectLst/>
                        </a:rPr>
                        <a:t>. The number of digits after the decimal point is specified in the </a:t>
                      </a:r>
                      <a:r>
                        <a:rPr lang="en-US" sz="1600" i="1" cap="none" spc="0" dirty="0">
                          <a:solidFill>
                            <a:schemeClr val="tx1"/>
                          </a:solidFill>
                          <a:effectLst/>
                        </a:rPr>
                        <a:t>d</a:t>
                      </a:r>
                      <a:r>
                        <a:rPr lang="en-US" sz="1600" cap="none" spc="0" dirty="0">
                          <a:solidFill>
                            <a:schemeClr val="tx1"/>
                          </a:solidFill>
                          <a:effectLst/>
                        </a:rPr>
                        <a:t> parameter. This syntax is deprecated in MySQL 8.0.17, and it will be removed in future MySQL versions</a:t>
                      </a:r>
                    </a:p>
                  </a:txBody>
                  <a:tcPr marL="0" marR="20812" marT="26691" marB="8897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019360368"/>
                  </a:ext>
                </a:extLst>
              </a:tr>
              <a:tr h="970063">
                <a:tc>
                  <a:txBody>
                    <a:bodyPr/>
                    <a:lstStyle/>
                    <a:p>
                      <a:pPr algn="just" fontAlgn="t"/>
                      <a:r>
                        <a:rPr lang="en-AU" sz="1600" cap="none" spc="0">
                          <a:solidFill>
                            <a:schemeClr val="tx1"/>
                          </a:solidFill>
                          <a:effectLst/>
                        </a:rPr>
                        <a:t>DOUBLE(</a:t>
                      </a:r>
                      <a:r>
                        <a:rPr lang="en-AU" sz="1600" i="1" cap="none" spc="0">
                          <a:solidFill>
                            <a:schemeClr val="tx1"/>
                          </a:solidFill>
                          <a:effectLst/>
                        </a:rPr>
                        <a:t>size</a:t>
                      </a:r>
                      <a:r>
                        <a:rPr lang="en-AU" sz="1600" cap="none" spc="0">
                          <a:solidFill>
                            <a:schemeClr val="tx1"/>
                          </a:solidFill>
                          <a:effectLst/>
                        </a:rPr>
                        <a:t>, </a:t>
                      </a:r>
                      <a:r>
                        <a:rPr lang="en-AU" sz="1600" i="1" cap="none" spc="0">
                          <a:solidFill>
                            <a:schemeClr val="tx1"/>
                          </a:solidFill>
                          <a:effectLst/>
                        </a:rPr>
                        <a:t>d</a:t>
                      </a:r>
                      <a:r>
                        <a:rPr lang="en-AU" sz="1600" cap="none" spc="0">
                          <a:solidFill>
                            <a:schemeClr val="tx1"/>
                          </a:solidFill>
                          <a:effectLst/>
                        </a:rPr>
                        <a:t>)</a:t>
                      </a:r>
                    </a:p>
                  </a:txBody>
                  <a:tcPr marL="0" marR="20812" marT="26691" marB="88971">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just" fontAlgn="t"/>
                      <a:r>
                        <a:rPr lang="en-US" sz="1600" cap="none" spc="0">
                          <a:solidFill>
                            <a:schemeClr val="tx1"/>
                          </a:solidFill>
                          <a:effectLst/>
                        </a:rPr>
                        <a:t>A normal-size floating point number. The total number of digits is specified in </a:t>
                      </a:r>
                      <a:r>
                        <a:rPr lang="en-US" sz="1600" i="1" cap="none" spc="0">
                          <a:solidFill>
                            <a:schemeClr val="tx1"/>
                          </a:solidFill>
                          <a:effectLst/>
                        </a:rPr>
                        <a:t>size</a:t>
                      </a:r>
                      <a:r>
                        <a:rPr lang="en-US" sz="1600" cap="none" spc="0">
                          <a:solidFill>
                            <a:schemeClr val="tx1"/>
                          </a:solidFill>
                          <a:effectLst/>
                        </a:rPr>
                        <a:t>. The number of digits after the decimal point is specified in the </a:t>
                      </a:r>
                      <a:r>
                        <a:rPr lang="en-US" sz="1600" i="1" cap="none" spc="0">
                          <a:solidFill>
                            <a:schemeClr val="tx1"/>
                          </a:solidFill>
                          <a:effectLst/>
                        </a:rPr>
                        <a:t>d</a:t>
                      </a:r>
                      <a:r>
                        <a:rPr lang="en-US" sz="1600" cap="none" spc="0">
                          <a:solidFill>
                            <a:schemeClr val="tx1"/>
                          </a:solidFill>
                          <a:effectLst/>
                        </a:rPr>
                        <a:t> parameter</a:t>
                      </a:r>
                    </a:p>
                  </a:txBody>
                  <a:tcPr marL="0" marR="20812" marT="26691" marB="88971">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2051552748"/>
                  </a:ext>
                </a:extLst>
              </a:tr>
              <a:tr h="411647">
                <a:tc>
                  <a:txBody>
                    <a:bodyPr/>
                    <a:lstStyle/>
                    <a:p>
                      <a:pPr algn="just" fontAlgn="t"/>
                      <a:r>
                        <a:rPr lang="en-AU" sz="1600" cap="none" spc="0">
                          <a:solidFill>
                            <a:schemeClr val="tx1"/>
                          </a:solidFill>
                          <a:effectLst/>
                        </a:rPr>
                        <a:t>DEC(</a:t>
                      </a:r>
                      <a:r>
                        <a:rPr lang="en-AU" sz="1600" i="1" cap="none" spc="0">
                          <a:solidFill>
                            <a:schemeClr val="tx1"/>
                          </a:solidFill>
                          <a:effectLst/>
                        </a:rPr>
                        <a:t>size</a:t>
                      </a:r>
                      <a:r>
                        <a:rPr lang="en-AU" sz="1600" cap="none" spc="0">
                          <a:solidFill>
                            <a:schemeClr val="tx1"/>
                          </a:solidFill>
                          <a:effectLst/>
                        </a:rPr>
                        <a:t>, </a:t>
                      </a:r>
                      <a:r>
                        <a:rPr lang="en-AU" sz="1600" i="1" cap="none" spc="0">
                          <a:solidFill>
                            <a:schemeClr val="tx1"/>
                          </a:solidFill>
                          <a:effectLst/>
                        </a:rPr>
                        <a:t>d</a:t>
                      </a:r>
                      <a:r>
                        <a:rPr lang="en-AU" sz="1600" cap="none" spc="0">
                          <a:solidFill>
                            <a:schemeClr val="tx1"/>
                          </a:solidFill>
                          <a:effectLst/>
                        </a:rPr>
                        <a:t>)</a:t>
                      </a:r>
                    </a:p>
                  </a:txBody>
                  <a:tcPr marL="0" marR="20812" marT="26691" marB="8897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600" cap="none" spc="0" dirty="0">
                          <a:solidFill>
                            <a:schemeClr val="tx1"/>
                          </a:solidFill>
                          <a:effectLst/>
                        </a:rPr>
                        <a:t>Equal to DECIMAL(</a:t>
                      </a:r>
                      <a:r>
                        <a:rPr lang="en-US" sz="1600" cap="none" spc="0" dirty="0" err="1">
                          <a:solidFill>
                            <a:schemeClr val="tx1"/>
                          </a:solidFill>
                          <a:effectLst/>
                        </a:rPr>
                        <a:t>size,d</a:t>
                      </a:r>
                      <a:r>
                        <a:rPr lang="en-US" sz="1600" cap="none" spc="0" dirty="0">
                          <a:solidFill>
                            <a:schemeClr val="tx1"/>
                          </a:solidFill>
                          <a:effectLst/>
                        </a:rPr>
                        <a:t>)</a:t>
                      </a:r>
                    </a:p>
                  </a:txBody>
                  <a:tcPr marL="0" marR="20812" marT="26691" marB="8897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48910745"/>
                  </a:ext>
                </a:extLst>
              </a:tr>
            </a:tbl>
          </a:graphicData>
        </a:graphic>
      </p:graphicFrame>
    </p:spTree>
    <p:extLst>
      <p:ext uri="{BB962C8B-B14F-4D97-AF65-F5344CB8AC3E}">
        <p14:creationId xmlns:p14="http://schemas.microsoft.com/office/powerpoint/2010/main" val="220940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SQL </a:t>
            </a:r>
            <a:r>
              <a:rPr lang="en-US" sz="4800" b="1" kern="1200" dirty="0">
                <a:solidFill>
                  <a:schemeClr val="tx1"/>
                </a:solidFill>
                <a:latin typeface="+mj-lt"/>
                <a:ea typeface="+mj-ea"/>
                <a:cs typeface="+mj-cs"/>
              </a:rPr>
              <a:t>STRING</a:t>
            </a:r>
            <a:r>
              <a:rPr lang="en-US" sz="4800" kern="1200" dirty="0">
                <a:solidFill>
                  <a:schemeClr val="tx1"/>
                </a:solidFill>
                <a:latin typeface="+mj-lt"/>
                <a:ea typeface="+mj-ea"/>
                <a:cs typeface="+mj-cs"/>
              </a:rPr>
              <a:t> Data Types</a:t>
            </a:r>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able 4">
            <a:extLst>
              <a:ext uri="{FF2B5EF4-FFF2-40B4-BE49-F238E27FC236}">
                <a16:creationId xmlns:a16="http://schemas.microsoft.com/office/drawing/2014/main" id="{B3C63762-EFA9-DDE6-B4BF-963C8A0B05AC}"/>
              </a:ext>
            </a:extLst>
          </p:cNvPr>
          <p:cNvGraphicFramePr>
            <a:graphicFrameLocks noGrp="1"/>
          </p:cNvGraphicFramePr>
          <p:nvPr>
            <p:extLst>
              <p:ext uri="{D42A27DB-BD31-4B8C-83A1-F6EECF244321}">
                <p14:modId xmlns:p14="http://schemas.microsoft.com/office/powerpoint/2010/main" val="3661741755"/>
              </p:ext>
            </p:extLst>
          </p:nvPr>
        </p:nvGraphicFramePr>
        <p:xfrm>
          <a:off x="5192889" y="1759485"/>
          <a:ext cx="6518083" cy="3570825"/>
        </p:xfrm>
        <a:graphic>
          <a:graphicData uri="http://schemas.openxmlformats.org/drawingml/2006/table">
            <a:tbl>
              <a:tblPr firstRow="1" bandRow="1"/>
              <a:tblGrid>
                <a:gridCol w="1805119">
                  <a:extLst>
                    <a:ext uri="{9D8B030D-6E8A-4147-A177-3AD203B41FA5}">
                      <a16:colId xmlns:a16="http://schemas.microsoft.com/office/drawing/2014/main" val="3815139405"/>
                    </a:ext>
                  </a:extLst>
                </a:gridCol>
                <a:gridCol w="4712964">
                  <a:extLst>
                    <a:ext uri="{9D8B030D-6E8A-4147-A177-3AD203B41FA5}">
                      <a16:colId xmlns:a16="http://schemas.microsoft.com/office/drawing/2014/main" val="745530329"/>
                    </a:ext>
                  </a:extLst>
                </a:gridCol>
              </a:tblGrid>
              <a:tr h="1279204">
                <a:tc>
                  <a:txBody>
                    <a:bodyPr/>
                    <a:lstStyle/>
                    <a:p>
                      <a:pPr algn="l" fontAlgn="t"/>
                      <a:r>
                        <a:rPr lang="en-AU" sz="1600" dirty="0">
                          <a:effectLst/>
                        </a:rPr>
                        <a:t>VARCHAR(size)</a:t>
                      </a:r>
                    </a:p>
                  </a:txBody>
                  <a:tcPr marL="85613"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600" dirty="0">
                          <a:effectLst/>
                        </a:rPr>
                        <a:t>A VARIABLE length string (can contain letters, numbers, and special characters). The </a:t>
                      </a:r>
                      <a:r>
                        <a:rPr lang="en-US" sz="1600" i="1" dirty="0">
                          <a:effectLst/>
                        </a:rPr>
                        <a:t>size</a:t>
                      </a:r>
                      <a:r>
                        <a:rPr lang="en-US" sz="1600" dirty="0">
                          <a:effectLst/>
                        </a:rPr>
                        <a:t> parameter specifies the maximum string length in characters - can be from 0 to 65535</a:t>
                      </a:r>
                    </a:p>
                  </a:txBody>
                  <a:tcPr marL="42807"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41094118"/>
                  </a:ext>
                </a:extLst>
              </a:tr>
              <a:tr h="571739">
                <a:tc>
                  <a:txBody>
                    <a:bodyPr/>
                    <a:lstStyle/>
                    <a:p>
                      <a:pPr algn="l" fontAlgn="t"/>
                      <a:r>
                        <a:rPr lang="en-AU" sz="1600">
                          <a:effectLst/>
                        </a:rPr>
                        <a:t>TEXT(size)</a:t>
                      </a:r>
                    </a:p>
                  </a:txBody>
                  <a:tcPr marL="85613"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600" dirty="0">
                          <a:effectLst/>
                        </a:rPr>
                        <a:t>Holds a string with a maximum length of 65,535 bytes</a:t>
                      </a:r>
                    </a:p>
                  </a:txBody>
                  <a:tcPr marL="42807"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1696505793"/>
                  </a:ext>
                </a:extLst>
              </a:tr>
              <a:tr h="571739">
                <a:tc>
                  <a:txBody>
                    <a:bodyPr/>
                    <a:lstStyle/>
                    <a:p>
                      <a:pPr algn="l" fontAlgn="t"/>
                      <a:r>
                        <a:rPr lang="en-AU" sz="1600">
                          <a:effectLst/>
                        </a:rPr>
                        <a:t>BLOB(size)</a:t>
                      </a:r>
                    </a:p>
                  </a:txBody>
                  <a:tcPr marL="85613"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For BLOBs (Binary Large Objects). Holds up to 65,535 bytes of data</a:t>
                      </a:r>
                    </a:p>
                  </a:txBody>
                  <a:tcPr marL="42807"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83653341"/>
                  </a:ext>
                </a:extLst>
              </a:tr>
              <a:tr h="571739">
                <a:tc>
                  <a:txBody>
                    <a:bodyPr/>
                    <a:lstStyle/>
                    <a:p>
                      <a:pPr algn="l" fontAlgn="t"/>
                      <a:r>
                        <a:rPr lang="en-AU" sz="1600">
                          <a:effectLst/>
                        </a:rPr>
                        <a:t>LONGTEXT</a:t>
                      </a:r>
                    </a:p>
                  </a:txBody>
                  <a:tcPr marL="85613"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600">
                          <a:effectLst/>
                        </a:rPr>
                        <a:t>Holds a string with a maximum length of 4,294,967,295 characters</a:t>
                      </a:r>
                    </a:p>
                  </a:txBody>
                  <a:tcPr marL="42807"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1381255488"/>
                  </a:ext>
                </a:extLst>
              </a:tr>
              <a:tr h="571739">
                <a:tc>
                  <a:txBody>
                    <a:bodyPr/>
                    <a:lstStyle/>
                    <a:p>
                      <a:pPr algn="l" fontAlgn="t"/>
                      <a:r>
                        <a:rPr lang="en-AU" sz="1600">
                          <a:effectLst/>
                        </a:rPr>
                        <a:t>LONGBLOB</a:t>
                      </a:r>
                    </a:p>
                  </a:txBody>
                  <a:tcPr marL="85613"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rPr>
                        <a:t>For BLOBs (Binary Large Objects). Holds up to 4,294,967,295 bytes of data</a:t>
                      </a:r>
                    </a:p>
                  </a:txBody>
                  <a:tcPr marL="42807" marR="42807" marT="42807" marB="42807">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61669241"/>
                  </a:ext>
                </a:extLst>
              </a:tr>
            </a:tbl>
          </a:graphicData>
        </a:graphic>
      </p:graphicFrame>
    </p:spTree>
    <p:extLst>
      <p:ext uri="{BB962C8B-B14F-4D97-AF65-F5344CB8AC3E}">
        <p14:creationId xmlns:p14="http://schemas.microsoft.com/office/powerpoint/2010/main" val="395422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SQL </a:t>
            </a:r>
            <a:r>
              <a:rPr lang="en-US" sz="4800" b="1" kern="1200">
                <a:solidFill>
                  <a:schemeClr val="tx1"/>
                </a:solidFill>
                <a:latin typeface="+mj-lt"/>
                <a:ea typeface="+mj-ea"/>
                <a:cs typeface="+mj-cs"/>
              </a:rPr>
              <a:t>DATE &amp; TIME</a:t>
            </a:r>
            <a:r>
              <a:rPr lang="en-US" sz="4800" kern="1200">
                <a:solidFill>
                  <a:schemeClr val="tx1"/>
                </a:solidFill>
                <a:latin typeface="+mj-lt"/>
                <a:ea typeface="+mj-ea"/>
                <a:cs typeface="+mj-cs"/>
              </a:rPr>
              <a:t> Data Types</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Rectangle 2">
            <a:extLst>
              <a:ext uri="{FF2B5EF4-FFF2-40B4-BE49-F238E27FC236}">
                <a16:creationId xmlns:a16="http://schemas.microsoft.com/office/drawing/2014/main" id="{01A0104F-990E-4DDF-5163-E664C7DB7A71}"/>
              </a:ext>
            </a:extLst>
          </p:cNvPr>
          <p:cNvSpPr>
            <a:spLocks noChangeArrowheads="1"/>
          </p:cNvSpPr>
          <p:nvPr/>
        </p:nvSpPr>
        <p:spPr bwMode="auto">
          <a:xfrm>
            <a:off x="838445" y="1764087"/>
            <a:ext cx="184731" cy="60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786384" eaLnBrk="0" fontAlgn="base" hangingPunct="0">
              <a:spcBef>
                <a:spcPct val="0"/>
              </a:spcBef>
              <a:spcAft>
                <a:spcPts val="600"/>
              </a:spcAft>
            </a:pPr>
            <a:br>
              <a:rPr lang="en-US" altLang="en-US" sz="1548" kern="1200">
                <a:solidFill>
                  <a:schemeClr val="tx1"/>
                </a:solidFill>
                <a:latin typeface="Arial" panose="020B0604020202020204" pitchFamily="34" charset="0"/>
                <a:ea typeface="+mn-ea"/>
                <a:cs typeface="+mn-c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F7770F09-28A9-4137-499B-C7CA16AC185B}"/>
              </a:ext>
            </a:extLst>
          </p:cNvPr>
          <p:cNvGraphicFramePr>
            <a:graphicFrameLocks noGrp="1"/>
          </p:cNvGraphicFramePr>
          <p:nvPr>
            <p:extLst>
              <p:ext uri="{D42A27DB-BD31-4B8C-83A1-F6EECF244321}">
                <p14:modId xmlns:p14="http://schemas.microsoft.com/office/powerpoint/2010/main" val="939907795"/>
              </p:ext>
            </p:extLst>
          </p:nvPr>
        </p:nvGraphicFramePr>
        <p:xfrm>
          <a:off x="4696178" y="301894"/>
          <a:ext cx="7011991" cy="6204796"/>
        </p:xfrm>
        <a:graphic>
          <a:graphicData uri="http://schemas.openxmlformats.org/drawingml/2006/table">
            <a:tbl>
              <a:tblPr firstRow="1" bandRow="1"/>
              <a:tblGrid>
                <a:gridCol w="1781471">
                  <a:extLst>
                    <a:ext uri="{9D8B030D-6E8A-4147-A177-3AD203B41FA5}">
                      <a16:colId xmlns:a16="http://schemas.microsoft.com/office/drawing/2014/main" val="77940734"/>
                    </a:ext>
                  </a:extLst>
                </a:gridCol>
                <a:gridCol w="5230520">
                  <a:extLst>
                    <a:ext uri="{9D8B030D-6E8A-4147-A177-3AD203B41FA5}">
                      <a16:colId xmlns:a16="http://schemas.microsoft.com/office/drawing/2014/main" val="3703709455"/>
                    </a:ext>
                  </a:extLst>
                </a:gridCol>
              </a:tblGrid>
              <a:tr h="656022">
                <a:tc>
                  <a:txBody>
                    <a:bodyPr/>
                    <a:lstStyle/>
                    <a:p>
                      <a:pPr algn="just" fontAlgn="t"/>
                      <a:r>
                        <a:rPr lang="en-AU" sz="1600">
                          <a:effectLst/>
                        </a:rPr>
                        <a:t>DATE</a:t>
                      </a:r>
                    </a:p>
                  </a:txBody>
                  <a:tcPr marL="43832"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just" fontAlgn="t"/>
                      <a:r>
                        <a:rPr lang="en-US" sz="1600">
                          <a:effectLst/>
                        </a:rPr>
                        <a:t>A date. Format: YYYY-MM-DD. The supported range is from '1000-01-01' to '9999-12-31'</a:t>
                      </a:r>
                    </a:p>
                  </a:txBody>
                  <a:tcPr marL="21917"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640097278"/>
                  </a:ext>
                </a:extLst>
              </a:tr>
              <a:tr h="1532309">
                <a:tc>
                  <a:txBody>
                    <a:bodyPr/>
                    <a:lstStyle/>
                    <a:p>
                      <a:pPr algn="just" fontAlgn="t"/>
                      <a:r>
                        <a:rPr lang="en-AU" sz="1600">
                          <a:effectLst/>
                        </a:rPr>
                        <a:t>DATETIME(</a:t>
                      </a:r>
                      <a:r>
                        <a:rPr lang="en-AU" sz="1600" i="1">
                          <a:effectLst/>
                        </a:rPr>
                        <a:t>fsp</a:t>
                      </a:r>
                      <a:r>
                        <a:rPr lang="en-AU" sz="1600">
                          <a:effectLst/>
                        </a:rPr>
                        <a:t>)</a:t>
                      </a:r>
                    </a:p>
                  </a:txBody>
                  <a:tcPr marL="43832"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US" sz="1600">
                          <a:effectLst/>
                        </a:rPr>
                        <a:t>A date and time combination. Format: YYYY-MM-DD hh:mm:ss. The supported range is from '1000-01-01 00:00:00' to '9999-12-31 23:59:59'. Adding DEFAULT and ON UPDATE in the column definition to get automatic initialization and updating to the current date and time</a:t>
                      </a:r>
                    </a:p>
                  </a:txBody>
                  <a:tcPr marL="21917"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01177884"/>
                  </a:ext>
                </a:extLst>
              </a:tr>
              <a:tr h="2419786">
                <a:tc>
                  <a:txBody>
                    <a:bodyPr/>
                    <a:lstStyle/>
                    <a:p>
                      <a:pPr algn="just" fontAlgn="t"/>
                      <a:r>
                        <a:rPr lang="en-AU" sz="1600">
                          <a:effectLst/>
                        </a:rPr>
                        <a:t>TIMESTAMP(</a:t>
                      </a:r>
                      <a:r>
                        <a:rPr lang="en-AU" sz="1600" i="1" err="1">
                          <a:effectLst/>
                        </a:rPr>
                        <a:t>fsp</a:t>
                      </a:r>
                      <a:r>
                        <a:rPr lang="en-AU" sz="1600">
                          <a:effectLst/>
                        </a:rPr>
                        <a:t>)</a:t>
                      </a:r>
                    </a:p>
                  </a:txBody>
                  <a:tcPr marL="43832"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just" fontAlgn="t"/>
                      <a:r>
                        <a:rPr lang="en-US" sz="1600" dirty="0">
                          <a:effectLst/>
                        </a:rPr>
                        <a:t>A timestamp. TIMESTAMP values are stored as the number of seconds since the Unix epoch ('1970-01-01 00:00:00' UTC). Format: YYYY-MM-DD </a:t>
                      </a:r>
                      <a:r>
                        <a:rPr lang="en-US" sz="1600" dirty="0" err="1">
                          <a:effectLst/>
                        </a:rPr>
                        <a:t>hh:mm:ss</a:t>
                      </a:r>
                      <a:r>
                        <a:rPr lang="en-US" sz="1600" dirty="0">
                          <a:effectLst/>
                        </a:rPr>
                        <a:t>. The supported range is from '1970-01-01 00:00:01' UTC to '2038-01-09 03:14:07' UTC. Automatic initialization and updating to the current date and time can be specified using DEFAULT CURRENT_TIMESTAMP and ON UPDATE CURRENT_TIMESTAMP in the column definition</a:t>
                      </a:r>
                    </a:p>
                  </a:txBody>
                  <a:tcPr marL="21917"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18992615"/>
                  </a:ext>
                </a:extLst>
              </a:tr>
              <a:tr h="656022">
                <a:tc>
                  <a:txBody>
                    <a:bodyPr/>
                    <a:lstStyle/>
                    <a:p>
                      <a:pPr algn="just" fontAlgn="t"/>
                      <a:r>
                        <a:rPr lang="en-AU" sz="1600">
                          <a:effectLst/>
                        </a:rPr>
                        <a:t>TIME(</a:t>
                      </a:r>
                      <a:r>
                        <a:rPr lang="en-AU" sz="1600" i="1">
                          <a:effectLst/>
                        </a:rPr>
                        <a:t>fsp</a:t>
                      </a:r>
                      <a:r>
                        <a:rPr lang="en-AU" sz="1600">
                          <a:effectLst/>
                        </a:rPr>
                        <a:t>)</a:t>
                      </a:r>
                    </a:p>
                  </a:txBody>
                  <a:tcPr marL="43832"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US" sz="1600">
                          <a:effectLst/>
                        </a:rPr>
                        <a:t>A time. Format: hh:mm:ss. The supported range is from '-838:59:59' to '838:59:59'</a:t>
                      </a:r>
                    </a:p>
                  </a:txBody>
                  <a:tcPr marL="21917"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55743106"/>
                  </a:ext>
                </a:extLst>
              </a:tr>
              <a:tr h="940657">
                <a:tc>
                  <a:txBody>
                    <a:bodyPr/>
                    <a:lstStyle/>
                    <a:p>
                      <a:pPr algn="just" fontAlgn="t"/>
                      <a:r>
                        <a:rPr lang="en-AU" sz="1600">
                          <a:effectLst/>
                        </a:rPr>
                        <a:t>YEAR</a:t>
                      </a:r>
                    </a:p>
                  </a:txBody>
                  <a:tcPr marL="43832"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just" fontAlgn="t"/>
                      <a:r>
                        <a:rPr lang="en-US" sz="1600" dirty="0">
                          <a:effectLst/>
                        </a:rPr>
                        <a:t>A year in four-digit format. Values allowed in four-digit format: 1901 to 2155, and 0000.</a:t>
                      </a:r>
                      <a:br>
                        <a:rPr lang="en-US" sz="1600" dirty="0">
                          <a:effectLst/>
                        </a:rPr>
                      </a:br>
                      <a:r>
                        <a:rPr lang="en-US" sz="1600" dirty="0">
                          <a:effectLst/>
                        </a:rPr>
                        <a:t>MySQL 8.0 does not support year in two-digit format.</a:t>
                      </a:r>
                    </a:p>
                  </a:txBody>
                  <a:tcPr marL="21917" marR="21917" marT="21917" marB="21917">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89183275"/>
                  </a:ext>
                </a:extLst>
              </a:tr>
            </a:tbl>
          </a:graphicData>
        </a:graphic>
      </p:graphicFrame>
    </p:spTree>
    <p:extLst>
      <p:ext uri="{BB962C8B-B14F-4D97-AF65-F5344CB8AC3E}">
        <p14:creationId xmlns:p14="http://schemas.microsoft.com/office/powerpoint/2010/main" val="119406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Flow of Data</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diagram of a computer program&#10;&#10;Description automatically generated">
            <a:extLst>
              <a:ext uri="{FF2B5EF4-FFF2-40B4-BE49-F238E27FC236}">
                <a16:creationId xmlns:a16="http://schemas.microsoft.com/office/drawing/2014/main" id="{E21C39EB-568C-60FD-0F12-7B7F96DD105F}"/>
              </a:ext>
            </a:extLst>
          </p:cNvPr>
          <p:cNvPicPr>
            <a:picLocks noChangeAspect="1"/>
          </p:cNvPicPr>
          <p:nvPr/>
        </p:nvPicPr>
        <p:blipFill>
          <a:blip r:embed="rId2"/>
          <a:stretch>
            <a:fillRect/>
          </a:stretch>
        </p:blipFill>
        <p:spPr>
          <a:xfrm>
            <a:off x="4596063" y="842453"/>
            <a:ext cx="7539882" cy="4919772"/>
          </a:xfrm>
          <a:prstGeom prst="rect">
            <a:avLst/>
          </a:prstGeom>
        </p:spPr>
      </p:pic>
      <p:sp>
        <p:nvSpPr>
          <p:cNvPr id="9" name="TextBox 8">
            <a:extLst>
              <a:ext uri="{FF2B5EF4-FFF2-40B4-BE49-F238E27FC236}">
                <a16:creationId xmlns:a16="http://schemas.microsoft.com/office/drawing/2014/main" id="{0FC89D64-5419-212E-77E6-A83A9B34D7F8}"/>
              </a:ext>
            </a:extLst>
          </p:cNvPr>
          <p:cNvSpPr txBox="1"/>
          <p:nvPr/>
        </p:nvSpPr>
        <p:spPr>
          <a:xfrm>
            <a:off x="477981" y="5993375"/>
            <a:ext cx="10711889" cy="369332"/>
          </a:xfrm>
          <a:prstGeom prst="rect">
            <a:avLst/>
          </a:prstGeom>
          <a:noFill/>
        </p:spPr>
        <p:txBody>
          <a:bodyPr wrap="square">
            <a:spAutoFit/>
          </a:bodyPr>
          <a:lstStyle/>
          <a:p>
            <a:r>
              <a:rPr lang="en-US" b="0" i="1" dirty="0">
                <a:solidFill>
                  <a:srgbClr val="000000"/>
                </a:solidFill>
                <a:effectLst/>
                <a:latin typeface="Merriweather" panose="00000500000000000000" pitchFamily="2" charset="0"/>
              </a:rPr>
              <a:t>With the advancement of the languages that we use to code, a lot of this is now automatic.</a:t>
            </a:r>
            <a:endParaRPr lang="en-AU" i="1" dirty="0"/>
          </a:p>
        </p:txBody>
      </p:sp>
    </p:spTree>
    <p:extLst>
      <p:ext uri="{BB962C8B-B14F-4D97-AF65-F5344CB8AC3E}">
        <p14:creationId xmlns:p14="http://schemas.microsoft.com/office/powerpoint/2010/main" val="3455535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4ECE7E4-5F7F-830E-C7D7-9C8E988586BF}"/>
              </a:ext>
            </a:extLst>
          </p:cNvPr>
          <p:cNvPicPr>
            <a:picLocks noChangeAspect="1"/>
          </p:cNvPicPr>
          <p:nvPr/>
        </p:nvPicPr>
        <p:blipFill>
          <a:blip r:embed="rId2"/>
          <a:stretch>
            <a:fillRect/>
          </a:stretch>
        </p:blipFill>
        <p:spPr>
          <a:xfrm>
            <a:off x="1976196" y="1132764"/>
            <a:ext cx="2945910" cy="4413350"/>
          </a:xfrm>
          <a:prstGeom prst="rect">
            <a:avLst/>
          </a:prstGeom>
        </p:spPr>
      </p:pic>
      <p:cxnSp>
        <p:nvCxnSpPr>
          <p:cNvPr id="17" name="Straight Connector 16">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8745617-186F-5E8E-6EC8-0084E2A149E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Strokes/>
                    </a14:imgEffect>
                  </a14:imgLayer>
                </a14:imgProps>
              </a:ext>
            </a:extLst>
          </a:blip>
          <a:srcRect l="2816" t="21454" r="46077" b="21924"/>
          <a:stretch/>
        </p:blipFill>
        <p:spPr>
          <a:xfrm>
            <a:off x="6434633" y="2178326"/>
            <a:ext cx="4644528" cy="2322225"/>
          </a:xfrm>
          <a:prstGeom prst="rect">
            <a:avLst/>
          </a:prstGeom>
        </p:spPr>
      </p:pic>
    </p:spTree>
    <p:extLst>
      <p:ext uri="{BB962C8B-B14F-4D97-AF65-F5344CB8AC3E}">
        <p14:creationId xmlns:p14="http://schemas.microsoft.com/office/powerpoint/2010/main" val="131279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network&#10;&#10;Description automatically generated">
            <a:extLst>
              <a:ext uri="{FF2B5EF4-FFF2-40B4-BE49-F238E27FC236}">
                <a16:creationId xmlns:a16="http://schemas.microsoft.com/office/drawing/2014/main" id="{C7A9B0A1-524D-2685-2A5C-A7E56B93B710}"/>
              </a:ext>
            </a:extLst>
          </p:cNvPr>
          <p:cNvPicPr>
            <a:picLocks noChangeAspect="1"/>
          </p:cNvPicPr>
          <p:nvPr/>
        </p:nvPicPr>
        <p:blipFill rotWithShape="1">
          <a:blip r:embed="rId2"/>
          <a:srcRect l="9091" t="17853"/>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092EA7-4E39-77C1-42B8-C701C3C90845}"/>
              </a:ext>
            </a:extLst>
          </p:cNvPr>
          <p:cNvSpPr>
            <a:spLocks noGrp="1"/>
          </p:cNvSpPr>
          <p:nvPr>
            <p:ph type="ctrTitle"/>
          </p:nvPr>
        </p:nvSpPr>
        <p:spPr>
          <a:xfrm>
            <a:off x="404553" y="3091928"/>
            <a:ext cx="9078562" cy="2387600"/>
          </a:xfrm>
        </p:spPr>
        <p:txBody>
          <a:bodyPr>
            <a:normAutofit/>
          </a:bodyPr>
          <a:lstStyle/>
          <a:p>
            <a:pPr algn="l"/>
            <a:br>
              <a:rPr lang="en-US" sz="5100" dirty="0">
                <a:solidFill>
                  <a:schemeClr val="bg1"/>
                </a:solidFill>
              </a:rPr>
            </a:br>
            <a:r>
              <a:rPr lang="en-US" sz="5100" dirty="0">
                <a:solidFill>
                  <a:schemeClr val="bg1"/>
                </a:solidFill>
              </a:rPr>
              <a:t>ICTWEB513 – Build Dynamic Websites</a:t>
            </a:r>
            <a:endParaRPr lang="en-AU" sz="5100" dirty="0">
              <a:solidFill>
                <a:schemeClr val="bg1"/>
              </a:solidFill>
            </a:endParaRP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5E855D1-FAB8-DFF6-CC4B-2111D796BC82}"/>
              </a:ext>
            </a:extLst>
          </p:cNvPr>
          <p:cNvSpPr>
            <a:spLocks noGrp="1"/>
          </p:cNvSpPr>
          <p:nvPr>
            <p:ph type="subTitle" idx="1"/>
          </p:nvPr>
        </p:nvSpPr>
        <p:spPr>
          <a:xfrm>
            <a:off x="404553" y="5624945"/>
            <a:ext cx="9078562" cy="592975"/>
          </a:xfrm>
        </p:spPr>
        <p:txBody>
          <a:bodyPr anchor="ctr">
            <a:normAutofit/>
          </a:bodyPr>
          <a:lstStyle/>
          <a:p>
            <a:pPr algn="l"/>
            <a:r>
              <a:rPr lang="en-AU" sz="2200">
                <a:solidFill>
                  <a:schemeClr val="bg1"/>
                </a:solidFill>
              </a:rPr>
              <a:t>1.3 </a:t>
            </a:r>
            <a:r>
              <a:rPr lang="en-US" sz="2200">
                <a:solidFill>
                  <a:schemeClr val="bg1"/>
                </a:solidFill>
              </a:rPr>
              <a:t>Web programming concepts, including: authentication and web security</a:t>
            </a:r>
            <a:endParaRPr lang="en-AU" sz="2200">
              <a:solidFill>
                <a:schemeClr val="bg1"/>
              </a:solidFill>
            </a:endParaRPr>
          </a:p>
        </p:txBody>
      </p:sp>
    </p:spTree>
    <p:extLst>
      <p:ext uri="{BB962C8B-B14F-4D97-AF65-F5344CB8AC3E}">
        <p14:creationId xmlns:p14="http://schemas.microsoft.com/office/powerpoint/2010/main" val="3250983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Website Authentication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626850" y="2276856"/>
            <a:ext cx="10656846" cy="3900107"/>
          </a:xfrm>
        </p:spPr>
        <p:txBody>
          <a:bodyPr>
            <a:normAutofit/>
          </a:bodyPr>
          <a:lstStyle/>
          <a:p>
            <a:pPr algn="just">
              <a:lnSpc>
                <a:spcPct val="100000"/>
              </a:lnSpc>
            </a:pPr>
            <a:r>
              <a:rPr lang="en-US" sz="2200" dirty="0"/>
              <a:t>is the security process that allows users to verify their identities to gain access to their accounts on a website such as social media profiles, eCommerce sites, rewards programs, online banking accounts, and more.</a:t>
            </a:r>
          </a:p>
          <a:p>
            <a:pPr algn="just">
              <a:lnSpc>
                <a:spcPct val="100000"/>
              </a:lnSpc>
            </a:pPr>
            <a:r>
              <a:rPr lang="en-US" sz="2200" dirty="0"/>
              <a:t>Website authentication practices often include the creation of an </a:t>
            </a:r>
            <a:r>
              <a:rPr lang="en-US" sz="2200" b="1" dirty="0"/>
              <a:t>ID</a:t>
            </a:r>
            <a:r>
              <a:rPr lang="en-US" sz="2200" dirty="0"/>
              <a:t> and </a:t>
            </a:r>
            <a:r>
              <a:rPr lang="en-US" sz="2200" b="1" dirty="0"/>
              <a:t>key</a:t>
            </a:r>
            <a:r>
              <a:rPr lang="en-US" sz="2200" dirty="0"/>
              <a:t>.</a:t>
            </a:r>
          </a:p>
          <a:p>
            <a:pPr lvl="1" algn="just">
              <a:lnSpc>
                <a:spcPct val="100000"/>
              </a:lnSpc>
            </a:pPr>
            <a:r>
              <a:rPr lang="en-US" sz="1800" dirty="0"/>
              <a:t>ID and key are then stored in a highly secure web server.</a:t>
            </a:r>
          </a:p>
          <a:p>
            <a:pPr algn="just">
              <a:lnSpc>
                <a:spcPct val="100000"/>
              </a:lnSpc>
            </a:pPr>
            <a:r>
              <a:rPr lang="en-US" sz="2200" dirty="0"/>
              <a:t>Types of website authentication:</a:t>
            </a:r>
          </a:p>
          <a:p>
            <a:pPr lvl="1" algn="just">
              <a:lnSpc>
                <a:spcPct val="100000"/>
              </a:lnSpc>
            </a:pPr>
            <a:r>
              <a:rPr lang="en-US" sz="1800" dirty="0"/>
              <a:t>username and password as the ID and key (have become more vulnerable to cyber-attacks)</a:t>
            </a:r>
          </a:p>
          <a:p>
            <a:pPr lvl="1" algn="just">
              <a:lnSpc>
                <a:spcPct val="100000"/>
              </a:lnSpc>
            </a:pPr>
            <a:r>
              <a:rPr lang="en-US" sz="1800" dirty="0"/>
              <a:t>two-factor authentication (TFA – requires users of your website to provide, along with their standard username and password, an additional form of authentication to log in (SMS or OTP).</a:t>
            </a:r>
          </a:p>
          <a:p>
            <a:pPr lvl="1" algn="just">
              <a:lnSpc>
                <a:spcPct val="100000"/>
              </a:lnSpc>
            </a:pPr>
            <a:r>
              <a:rPr lang="en-US" sz="1800" dirty="0"/>
              <a:t>Biometric information</a:t>
            </a:r>
          </a:p>
        </p:txBody>
      </p:sp>
    </p:spTree>
    <p:extLst>
      <p:ext uri="{BB962C8B-B14F-4D97-AF65-F5344CB8AC3E}">
        <p14:creationId xmlns:p14="http://schemas.microsoft.com/office/powerpoint/2010/main" val="228227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9F81F08-B3D2-4FCD-AA95-9A7D77BA2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6537C28-7D02-447F-9F0C-36DE2D1BF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518"/>
            <a:ext cx="128016" cy="5321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EA3CC4C-B1A0-4F1A-9CF7-5A51A4EDE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6197504"/>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C088B9A-4C66-9FC4-3DBA-737710C84C29}"/>
              </a:ext>
            </a:extLst>
          </p:cNvPr>
          <p:cNvPicPr>
            <a:picLocks noChangeAspect="1"/>
          </p:cNvPicPr>
          <p:nvPr/>
        </p:nvPicPr>
        <p:blipFill>
          <a:blip r:embed="rId3">
            <a:grayscl/>
          </a:blip>
          <a:stretch>
            <a:fillRect/>
          </a:stretch>
        </p:blipFill>
        <p:spPr>
          <a:xfrm>
            <a:off x="1574482" y="537518"/>
            <a:ext cx="8374191" cy="4902988"/>
          </a:xfrm>
          <a:prstGeom prst="rect">
            <a:avLst/>
          </a:prstGeom>
        </p:spPr>
      </p:pic>
      <p:sp>
        <p:nvSpPr>
          <p:cNvPr id="9" name="TextBox 8">
            <a:extLst>
              <a:ext uri="{FF2B5EF4-FFF2-40B4-BE49-F238E27FC236}">
                <a16:creationId xmlns:a16="http://schemas.microsoft.com/office/drawing/2014/main" id="{A917B8C0-53F8-A25E-F6C6-33D9610CDEA2}"/>
              </a:ext>
            </a:extLst>
          </p:cNvPr>
          <p:cNvSpPr txBox="1"/>
          <p:nvPr/>
        </p:nvSpPr>
        <p:spPr>
          <a:xfrm>
            <a:off x="2250863" y="5705437"/>
            <a:ext cx="8885625" cy="307777"/>
          </a:xfrm>
          <a:prstGeom prst="rect">
            <a:avLst/>
          </a:prstGeom>
          <a:noFill/>
        </p:spPr>
        <p:txBody>
          <a:bodyPr wrap="square">
            <a:spAutoFit/>
          </a:bodyPr>
          <a:lstStyle/>
          <a:p>
            <a:r>
              <a:rPr lang="en-AU" sz="1400" i="1" dirty="0"/>
              <a:t>Image source: https://quicklaunch.io/two-factor-authentication-vs-multi-factor-authentication/</a:t>
            </a:r>
          </a:p>
        </p:txBody>
      </p:sp>
    </p:spTree>
    <p:extLst>
      <p:ext uri="{BB962C8B-B14F-4D97-AF65-F5344CB8AC3E}">
        <p14:creationId xmlns:p14="http://schemas.microsoft.com/office/powerpoint/2010/main" val="2665886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45617-186F-5E8E-6EC8-0084E2A149E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Strokes/>
                    </a14:imgEffect>
                  </a14:imgLayer>
                </a14:imgProps>
              </a:ext>
            </a:extLst>
          </a:blip>
          <a:srcRect l="2816" t="21454" r="46077" b="21924"/>
          <a:stretch/>
        </p:blipFill>
        <p:spPr>
          <a:xfrm>
            <a:off x="484632" y="1749960"/>
            <a:ext cx="6716272" cy="3358080"/>
          </a:xfrm>
          <a:prstGeom prst="rect">
            <a:avLst/>
          </a:prstGeom>
        </p:spPr>
      </p:pic>
      <p:pic>
        <p:nvPicPr>
          <p:cNvPr id="3" name="Picture 2">
            <a:extLst>
              <a:ext uri="{FF2B5EF4-FFF2-40B4-BE49-F238E27FC236}">
                <a16:creationId xmlns:a16="http://schemas.microsoft.com/office/drawing/2014/main" id="{9733BB31-CA0F-AD89-8415-4BF4EFCC63EE}"/>
              </a:ext>
            </a:extLst>
          </p:cNvPr>
          <p:cNvPicPr>
            <a:picLocks noChangeAspect="1"/>
          </p:cNvPicPr>
          <p:nvPr/>
        </p:nvPicPr>
        <p:blipFill>
          <a:blip r:embed="rId5"/>
          <a:stretch>
            <a:fillRect/>
          </a:stretch>
        </p:blipFill>
        <p:spPr>
          <a:xfrm>
            <a:off x="7534655" y="1822506"/>
            <a:ext cx="4172712" cy="3212988"/>
          </a:xfrm>
          <a:prstGeom prst="rect">
            <a:avLst/>
          </a:prstGeom>
        </p:spPr>
      </p:pic>
    </p:spTree>
    <p:extLst>
      <p:ext uri="{BB962C8B-B14F-4D97-AF65-F5344CB8AC3E}">
        <p14:creationId xmlns:p14="http://schemas.microsoft.com/office/powerpoint/2010/main" val="2297589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Structured Programming</a:t>
            </a:r>
          </a:p>
        </p:txBody>
      </p:sp>
      <p:sp>
        <p:nvSpPr>
          <p:cNvPr id="54" name="Rectangle 5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1115568" y="2481943"/>
            <a:ext cx="10168128" cy="3695020"/>
          </a:xfrm>
        </p:spPr>
        <p:txBody>
          <a:bodyPr>
            <a:normAutofit fontScale="92500" lnSpcReduction="20000"/>
          </a:bodyPr>
          <a:lstStyle/>
          <a:p>
            <a:pPr algn="just">
              <a:lnSpc>
                <a:spcPct val="110000"/>
              </a:lnSpc>
            </a:pPr>
            <a:r>
              <a:rPr lang="en-AU" dirty="0"/>
              <a:t>Programs are broken down into different functions. Also known as: modules, subprogram, subroutines or procedures.</a:t>
            </a:r>
          </a:p>
          <a:p>
            <a:pPr lvl="1" algn="just">
              <a:lnSpc>
                <a:spcPct val="110000"/>
              </a:lnSpc>
            </a:pPr>
            <a:r>
              <a:rPr lang="en-AU" sz="2800" dirty="0"/>
              <a:t>Each function is designed to do a specific task with its own data and logic.</a:t>
            </a:r>
          </a:p>
          <a:p>
            <a:pPr lvl="1" algn="just">
              <a:lnSpc>
                <a:spcPct val="110000"/>
              </a:lnSpc>
            </a:pPr>
            <a:r>
              <a:rPr lang="en-AU" sz="2800" dirty="0"/>
              <a:t>Information is passed to the function through parameters.</a:t>
            </a:r>
          </a:p>
          <a:p>
            <a:pPr algn="just">
              <a:lnSpc>
                <a:spcPct val="110000"/>
              </a:lnSpc>
            </a:pPr>
            <a:r>
              <a:rPr lang="en-AU" dirty="0"/>
              <a:t>Clarity – easy to read and maintain</a:t>
            </a:r>
          </a:p>
          <a:p>
            <a:pPr algn="just">
              <a:lnSpc>
                <a:spcPct val="110000"/>
              </a:lnSpc>
            </a:pPr>
            <a:r>
              <a:rPr lang="en-AU" dirty="0"/>
              <a:t>Reusability – development is easier as it requires less time and effort</a:t>
            </a:r>
          </a:p>
          <a:p>
            <a:pPr algn="just">
              <a:lnSpc>
                <a:spcPct val="110000"/>
              </a:lnSpc>
            </a:pPr>
            <a:r>
              <a:rPr lang="en-AU" dirty="0"/>
              <a:t>Easier to debug</a:t>
            </a:r>
          </a:p>
          <a:p>
            <a:pPr algn="just">
              <a:lnSpc>
                <a:spcPct val="110000"/>
              </a:lnSpc>
            </a:pPr>
            <a:endParaRPr lang="en-AU" dirty="0"/>
          </a:p>
        </p:txBody>
      </p:sp>
    </p:spTree>
    <p:extLst>
      <p:ext uri="{BB962C8B-B14F-4D97-AF65-F5344CB8AC3E}">
        <p14:creationId xmlns:p14="http://schemas.microsoft.com/office/powerpoint/2010/main" val="288356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411480" y="991443"/>
            <a:ext cx="4443154" cy="1087819"/>
          </a:xfrm>
        </p:spPr>
        <p:txBody>
          <a:bodyPr anchor="b">
            <a:normAutofit/>
          </a:bodyPr>
          <a:lstStyle/>
          <a:p>
            <a:r>
              <a:rPr lang="en-AU" sz="3400"/>
              <a:t>Website Security</a:t>
            </a:r>
          </a:p>
        </p:txBody>
      </p:sp>
      <p:sp>
        <p:nvSpPr>
          <p:cNvPr id="32" name="Rectangle 3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411480" y="2684095"/>
            <a:ext cx="4443154" cy="3492868"/>
          </a:xfrm>
        </p:spPr>
        <p:txBody>
          <a:bodyPr>
            <a:noAutofit/>
          </a:bodyPr>
          <a:lstStyle/>
          <a:p>
            <a:pPr algn="just">
              <a:lnSpc>
                <a:spcPct val="100000"/>
              </a:lnSpc>
            </a:pPr>
            <a:r>
              <a:rPr lang="en-US" sz="1800" dirty="0"/>
              <a:t>are the measures taken to secure a website from cyberattacks.</a:t>
            </a:r>
          </a:p>
          <a:p>
            <a:pPr lvl="1" algn="just">
              <a:lnSpc>
                <a:spcPct val="100000"/>
              </a:lnSpc>
            </a:pPr>
            <a:r>
              <a:rPr lang="en-US" sz="1800" dirty="0"/>
              <a:t>If a website is hacked and block listed, for example, it loses up to 98% of its traffic.</a:t>
            </a:r>
          </a:p>
          <a:p>
            <a:pPr lvl="1" algn="just">
              <a:lnSpc>
                <a:spcPct val="100000"/>
              </a:lnSpc>
            </a:pPr>
            <a:r>
              <a:rPr lang="en-US" sz="1800" dirty="0"/>
              <a:t>Client data breach can result in lawsuits, heavy fines, and ruined reputation.</a:t>
            </a:r>
          </a:p>
          <a:p>
            <a:pPr algn="just">
              <a:lnSpc>
                <a:spcPct val="100000"/>
              </a:lnSpc>
            </a:pPr>
            <a:r>
              <a:rPr lang="en-US" sz="1800" dirty="0"/>
              <a:t>Cybersecurity</a:t>
            </a:r>
          </a:p>
          <a:p>
            <a:pPr lvl="1" algn="just">
              <a:lnSpc>
                <a:spcPct val="100000"/>
              </a:lnSpc>
            </a:pPr>
            <a:r>
              <a:rPr lang="en-US" sz="1800" dirty="0"/>
              <a:t>Authentication</a:t>
            </a:r>
          </a:p>
          <a:p>
            <a:pPr lvl="1" algn="just">
              <a:lnSpc>
                <a:spcPct val="100000"/>
              </a:lnSpc>
            </a:pPr>
            <a:r>
              <a:rPr lang="en-US" sz="1800" dirty="0"/>
              <a:t>Authorization</a:t>
            </a:r>
          </a:p>
        </p:txBody>
      </p:sp>
      <p:pic>
        <p:nvPicPr>
          <p:cNvPr id="4" name="Picture 3" descr="A two images of a person and a computer&#10;&#10;Description automatically generated with medium confidence">
            <a:extLst>
              <a:ext uri="{FF2B5EF4-FFF2-40B4-BE49-F238E27FC236}">
                <a16:creationId xmlns:a16="http://schemas.microsoft.com/office/drawing/2014/main" id="{A93F308C-4096-479C-4587-581EC503C9DE}"/>
              </a:ext>
            </a:extLst>
          </p:cNvPr>
          <p:cNvPicPr>
            <a:picLocks noChangeAspect="1"/>
          </p:cNvPicPr>
          <p:nvPr/>
        </p:nvPicPr>
        <p:blipFill rotWithShape="1">
          <a:blip r:embed="rId3"/>
          <a:srcRect l="7418" t="-554" r="6864" b="15611"/>
          <a:stretch/>
        </p:blipFill>
        <p:spPr>
          <a:xfrm>
            <a:off x="5385816" y="1574422"/>
            <a:ext cx="6440424" cy="3653802"/>
          </a:xfrm>
          <a:prstGeom prst="rect">
            <a:avLst/>
          </a:prstGeom>
        </p:spPr>
      </p:pic>
      <p:sp>
        <p:nvSpPr>
          <p:cNvPr id="6" name="TextBox 5">
            <a:extLst>
              <a:ext uri="{FF2B5EF4-FFF2-40B4-BE49-F238E27FC236}">
                <a16:creationId xmlns:a16="http://schemas.microsoft.com/office/drawing/2014/main" id="{A5603329-D748-A2F8-2323-A26E66A938FE}"/>
              </a:ext>
            </a:extLst>
          </p:cNvPr>
          <p:cNvSpPr txBox="1"/>
          <p:nvPr/>
        </p:nvSpPr>
        <p:spPr>
          <a:xfrm>
            <a:off x="5385816" y="5407378"/>
            <a:ext cx="6394704" cy="307777"/>
          </a:xfrm>
          <a:prstGeom prst="rect">
            <a:avLst/>
          </a:prstGeom>
          <a:noFill/>
        </p:spPr>
        <p:txBody>
          <a:bodyPr wrap="square">
            <a:spAutoFit/>
          </a:bodyPr>
          <a:lstStyle/>
          <a:p>
            <a:pPr>
              <a:spcAft>
                <a:spcPts val="600"/>
              </a:spcAft>
            </a:pPr>
            <a:r>
              <a:rPr lang="en-AU" sz="1400" i="1" dirty="0"/>
              <a:t>Image source: https://heimdalsecurity.com/blog/authentication-vs-authorization/</a:t>
            </a:r>
          </a:p>
        </p:txBody>
      </p:sp>
    </p:spTree>
    <p:extLst>
      <p:ext uri="{BB962C8B-B14F-4D97-AF65-F5344CB8AC3E}">
        <p14:creationId xmlns:p14="http://schemas.microsoft.com/office/powerpoint/2010/main" val="125628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Website Security Vulnerabilities</a:t>
            </a:r>
          </a:p>
        </p:txBody>
      </p:sp>
      <p:sp>
        <p:nvSpPr>
          <p:cNvPr id="36" name="Rectangle 3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626850" y="2370667"/>
            <a:ext cx="10656846" cy="4064000"/>
          </a:xfrm>
        </p:spPr>
        <p:txBody>
          <a:bodyPr>
            <a:normAutofit/>
          </a:bodyPr>
          <a:lstStyle/>
          <a:p>
            <a:pPr algn="just">
              <a:lnSpc>
                <a:spcPct val="100000"/>
              </a:lnSpc>
            </a:pPr>
            <a:r>
              <a:rPr lang="en-US" sz="2000" dirty="0"/>
              <a:t>Web security vulnerabilities are prioritized depending on exploitability, detectability, and impact on software</a:t>
            </a:r>
          </a:p>
          <a:p>
            <a:pPr algn="just">
              <a:lnSpc>
                <a:spcPct val="100000"/>
              </a:lnSpc>
            </a:pPr>
            <a:r>
              <a:rPr lang="en-US" sz="2000" b="1" dirty="0"/>
              <a:t>Exploitability</a:t>
            </a:r>
          </a:p>
          <a:p>
            <a:pPr lvl="1" algn="just">
              <a:lnSpc>
                <a:spcPct val="100000"/>
              </a:lnSpc>
            </a:pPr>
            <a:r>
              <a:rPr lang="en-US" sz="2000" dirty="0"/>
              <a:t>What is needed to exploit the security vulnerability? The highest exploitability is when the attack needs only a web browser and the lowest is advanced programming and tools.</a:t>
            </a:r>
          </a:p>
          <a:p>
            <a:pPr algn="just">
              <a:lnSpc>
                <a:spcPct val="100000"/>
              </a:lnSpc>
            </a:pPr>
            <a:r>
              <a:rPr lang="en-US" sz="2000" b="1" dirty="0"/>
              <a:t>Detectability</a:t>
            </a:r>
            <a:r>
              <a:rPr lang="en-US" sz="2000" dirty="0"/>
              <a:t> </a:t>
            </a:r>
          </a:p>
          <a:p>
            <a:pPr lvl="1" algn="just">
              <a:lnSpc>
                <a:spcPct val="100000"/>
              </a:lnSpc>
            </a:pPr>
            <a:r>
              <a:rPr lang="en-US" sz="2000" dirty="0"/>
              <a:t>How easy is it to detect the threat? The highest is the information displayed on the URL, Form or Error message and the lowest is the source code.</a:t>
            </a:r>
          </a:p>
          <a:p>
            <a:pPr algn="just">
              <a:lnSpc>
                <a:spcPct val="100000"/>
              </a:lnSpc>
            </a:pPr>
            <a:r>
              <a:rPr lang="en-US" sz="2000" b="1" dirty="0"/>
              <a:t>Impact or Damage </a:t>
            </a:r>
          </a:p>
          <a:p>
            <a:pPr lvl="1" algn="just">
              <a:lnSpc>
                <a:spcPct val="100000"/>
              </a:lnSpc>
            </a:pPr>
            <a:r>
              <a:rPr lang="en-US" sz="2000" dirty="0"/>
              <a:t>How much damage will be done if the security vulnerability is exposed or attacked? The highest being a complete system crash and the lowest being nothing at all.</a:t>
            </a:r>
          </a:p>
        </p:txBody>
      </p:sp>
    </p:spTree>
    <p:extLst>
      <p:ext uri="{BB962C8B-B14F-4D97-AF65-F5344CB8AC3E}">
        <p14:creationId xmlns:p14="http://schemas.microsoft.com/office/powerpoint/2010/main" val="2728095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429768" y="411480"/>
            <a:ext cx="11201400" cy="1106424"/>
          </a:xfrm>
        </p:spPr>
        <p:txBody>
          <a:bodyPr>
            <a:normAutofit/>
          </a:bodyPr>
          <a:lstStyle/>
          <a:p>
            <a:r>
              <a:rPr lang="en-AU" sz="3600"/>
              <a:t>OWASP Foundation</a:t>
            </a:r>
          </a:p>
        </p:txBody>
      </p:sp>
      <p:sp>
        <p:nvSpPr>
          <p:cNvPr id="43" name="Rectangle 4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diagram of a diagram&#10;&#10;Description automatically generated with medium confidence">
            <a:extLst>
              <a:ext uri="{FF2B5EF4-FFF2-40B4-BE49-F238E27FC236}">
                <a16:creationId xmlns:a16="http://schemas.microsoft.com/office/drawing/2014/main" id="{A0B7208D-247F-8EAF-4015-2E1BCC9B38EA}"/>
              </a:ext>
            </a:extLst>
          </p:cNvPr>
          <p:cNvPicPr>
            <a:picLocks noChangeAspect="1"/>
          </p:cNvPicPr>
          <p:nvPr/>
        </p:nvPicPr>
        <p:blipFill>
          <a:blip r:embed="rId2"/>
          <a:stretch>
            <a:fillRect/>
          </a:stretch>
        </p:blipFill>
        <p:spPr>
          <a:xfrm>
            <a:off x="429767" y="3000137"/>
            <a:ext cx="6964454" cy="1964129"/>
          </a:xfrm>
          <a:prstGeom prst="rect">
            <a:avLst/>
          </a:prstGeom>
        </p:spPr>
      </p:pic>
      <p:sp useBgFill="1">
        <p:nvSpPr>
          <p:cNvPr id="45" name="Rectangle 4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7543802" y="1721922"/>
            <a:ext cx="4218430" cy="4520560"/>
          </a:xfrm>
        </p:spPr>
        <p:txBody>
          <a:bodyPr anchor="ctr">
            <a:noAutofit/>
          </a:bodyPr>
          <a:lstStyle/>
          <a:p>
            <a:pPr algn="just">
              <a:lnSpc>
                <a:spcPct val="100000"/>
              </a:lnSpc>
            </a:pPr>
            <a:r>
              <a:rPr lang="en-US" sz="1800" dirty="0"/>
              <a:t>The Open Web Application Security Project® (OWASP) is a non-profit foundation that works to improve the security of software.</a:t>
            </a:r>
          </a:p>
          <a:p>
            <a:pPr lvl="1" algn="just">
              <a:lnSpc>
                <a:spcPct val="100000"/>
              </a:lnSpc>
            </a:pPr>
            <a:r>
              <a:rPr lang="en-US" sz="1800" dirty="0"/>
              <a:t>Tools and Resources</a:t>
            </a:r>
          </a:p>
          <a:p>
            <a:pPr lvl="1" algn="just">
              <a:lnSpc>
                <a:spcPct val="100000"/>
              </a:lnSpc>
            </a:pPr>
            <a:r>
              <a:rPr lang="en-US" sz="1800" dirty="0"/>
              <a:t>Community and Networking</a:t>
            </a:r>
          </a:p>
          <a:p>
            <a:pPr lvl="1" algn="just">
              <a:lnSpc>
                <a:spcPct val="100000"/>
              </a:lnSpc>
            </a:pPr>
            <a:r>
              <a:rPr lang="en-US" sz="1800" dirty="0"/>
              <a:t>Education &amp; Training</a:t>
            </a:r>
          </a:p>
          <a:p>
            <a:pPr algn="just">
              <a:lnSpc>
                <a:spcPct val="100000"/>
              </a:lnSpc>
            </a:pPr>
            <a:r>
              <a:rPr lang="en-US" sz="1800" dirty="0"/>
              <a:t>OWASP Top 10: is a regularly updated report outlining the top 10 most critical security risks to web applications.</a:t>
            </a:r>
          </a:p>
          <a:p>
            <a:pPr algn="just">
              <a:lnSpc>
                <a:spcPct val="100000"/>
              </a:lnSpc>
            </a:pPr>
            <a:r>
              <a:rPr lang="en-US" sz="1800" dirty="0"/>
              <a:t>The list is based on data from numerous security experts and organizations worldwide.</a:t>
            </a:r>
          </a:p>
        </p:txBody>
      </p:sp>
      <p:sp>
        <p:nvSpPr>
          <p:cNvPr id="6" name="TextBox 5">
            <a:extLst>
              <a:ext uri="{FF2B5EF4-FFF2-40B4-BE49-F238E27FC236}">
                <a16:creationId xmlns:a16="http://schemas.microsoft.com/office/drawing/2014/main" id="{4FC3F102-707C-260F-FFF5-67AE551C9E21}"/>
              </a:ext>
            </a:extLst>
          </p:cNvPr>
          <p:cNvSpPr txBox="1"/>
          <p:nvPr/>
        </p:nvSpPr>
        <p:spPr>
          <a:xfrm>
            <a:off x="576834" y="5096875"/>
            <a:ext cx="6096000" cy="276999"/>
          </a:xfrm>
          <a:prstGeom prst="rect">
            <a:avLst/>
          </a:prstGeom>
          <a:noFill/>
        </p:spPr>
        <p:txBody>
          <a:bodyPr wrap="square">
            <a:spAutoFit/>
          </a:bodyPr>
          <a:lstStyle/>
          <a:p>
            <a:pPr algn="ctr"/>
            <a:r>
              <a:rPr lang="en-US" sz="1200" b="0" i="1" dirty="0">
                <a:solidFill>
                  <a:srgbClr val="000000"/>
                </a:solidFill>
                <a:effectLst/>
                <a:latin typeface="Merriweather" panose="00000500000000000000" pitchFamily="2" charset="0"/>
              </a:rPr>
              <a:t>Here is the top 10 showing the change from 2017 to 2021:</a:t>
            </a:r>
            <a:endParaRPr lang="en-AU" sz="1200" i="1" dirty="0"/>
          </a:p>
        </p:txBody>
      </p:sp>
    </p:spTree>
    <p:extLst>
      <p:ext uri="{BB962C8B-B14F-4D97-AF65-F5344CB8AC3E}">
        <p14:creationId xmlns:p14="http://schemas.microsoft.com/office/powerpoint/2010/main" val="3909140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411480" y="991443"/>
            <a:ext cx="4443154" cy="1087819"/>
          </a:xfrm>
        </p:spPr>
        <p:txBody>
          <a:bodyPr anchor="b">
            <a:normAutofit/>
          </a:bodyPr>
          <a:lstStyle/>
          <a:p>
            <a:r>
              <a:rPr lang="en-AU" sz="3400"/>
              <a:t>A01:2021 – Broken Access Control</a:t>
            </a:r>
          </a:p>
        </p:txBody>
      </p:sp>
      <p:sp>
        <p:nvSpPr>
          <p:cNvPr id="68" name="Rectangle 6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411480" y="2684095"/>
            <a:ext cx="4443154" cy="3492868"/>
          </a:xfrm>
        </p:spPr>
        <p:txBody>
          <a:bodyPr>
            <a:normAutofit/>
          </a:bodyPr>
          <a:lstStyle/>
          <a:p>
            <a:pPr algn="just"/>
            <a:r>
              <a:rPr lang="en-US" sz="1800" b="1" dirty="0"/>
              <a:t>Access control – </a:t>
            </a:r>
            <a:r>
              <a:rPr lang="en-US" sz="1800" dirty="0"/>
              <a:t>enforces policy that users cannot act outside their intended permissions.</a:t>
            </a:r>
          </a:p>
          <a:p>
            <a:pPr algn="just"/>
            <a:r>
              <a:rPr lang="en-US" sz="1800" dirty="0"/>
              <a:t>Failures typically lead to </a:t>
            </a:r>
            <a:r>
              <a:rPr lang="en-AU" sz="1800" dirty="0"/>
              <a:t>unauthorised</a:t>
            </a:r>
            <a:r>
              <a:rPr lang="en-US" sz="1800" dirty="0"/>
              <a:t> information disclosure, modification, or destruction of all data or performing a business function outside the user's limits.</a:t>
            </a:r>
          </a:p>
          <a:p>
            <a:pPr marL="0" indent="0" algn="just">
              <a:buNone/>
            </a:pPr>
            <a:endParaRPr lang="en-US" sz="1800" dirty="0"/>
          </a:p>
          <a:p>
            <a:pPr algn="just"/>
            <a:r>
              <a:rPr lang="en-US" sz="1800" dirty="0">
                <a:hlinkClick r:id="rId3"/>
              </a:rPr>
              <a:t>https://owasp.org/Top10/A01_2021-Broken_Access_Control/</a:t>
            </a:r>
            <a:endParaRPr lang="en-US" sz="1800" dirty="0"/>
          </a:p>
          <a:p>
            <a:pPr marL="0" indent="0" algn="just">
              <a:buNone/>
            </a:pPr>
            <a:endParaRPr lang="en-US" sz="1800" dirty="0"/>
          </a:p>
        </p:txBody>
      </p:sp>
      <p:pic>
        <p:nvPicPr>
          <p:cNvPr id="5" name="Picture 4" descr="A screenshot of a computer code&#10;&#10;Description automatically generated">
            <a:extLst>
              <a:ext uri="{FF2B5EF4-FFF2-40B4-BE49-F238E27FC236}">
                <a16:creationId xmlns:a16="http://schemas.microsoft.com/office/drawing/2014/main" id="{AD3AF544-2A25-8DEF-259C-F4E76110E713}"/>
              </a:ext>
            </a:extLst>
          </p:cNvPr>
          <p:cNvPicPr>
            <a:picLocks noChangeAspect="1"/>
          </p:cNvPicPr>
          <p:nvPr/>
        </p:nvPicPr>
        <p:blipFill>
          <a:blip r:embed="rId4"/>
          <a:stretch>
            <a:fillRect/>
          </a:stretch>
        </p:blipFill>
        <p:spPr>
          <a:xfrm>
            <a:off x="5385816" y="2209844"/>
            <a:ext cx="6440424" cy="2382957"/>
          </a:xfrm>
          <a:prstGeom prst="rect">
            <a:avLst/>
          </a:prstGeom>
        </p:spPr>
      </p:pic>
    </p:spTree>
    <p:extLst>
      <p:ext uri="{BB962C8B-B14F-4D97-AF65-F5344CB8AC3E}">
        <p14:creationId xmlns:p14="http://schemas.microsoft.com/office/powerpoint/2010/main" val="3393646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A02:2021 – Cryptographic Failures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1115568" y="2481943"/>
            <a:ext cx="10168128" cy="2564190"/>
          </a:xfrm>
        </p:spPr>
        <p:txBody>
          <a:bodyPr>
            <a:normAutofit fontScale="92500" lnSpcReduction="10000"/>
          </a:bodyPr>
          <a:lstStyle/>
          <a:p>
            <a:pPr algn="just">
              <a:lnSpc>
                <a:spcPct val="120000"/>
              </a:lnSpc>
            </a:pPr>
            <a:r>
              <a:rPr lang="en-AU" sz="2400" b="1" dirty="0"/>
              <a:t>Cryptographic Failures </a:t>
            </a:r>
            <a:r>
              <a:rPr lang="en-AU" sz="2400" dirty="0"/>
              <a:t>– </a:t>
            </a:r>
            <a:r>
              <a:rPr lang="en-US" sz="2200" dirty="0"/>
              <a:t>the focus is on failures related to cryptography (or lack thereof).  </a:t>
            </a:r>
          </a:p>
          <a:p>
            <a:pPr algn="just">
              <a:lnSpc>
                <a:spcPct val="120000"/>
              </a:lnSpc>
            </a:pPr>
            <a:r>
              <a:rPr lang="en-US" sz="2200" dirty="0"/>
              <a:t>Determine the protection needs of data in transit and at rest. </a:t>
            </a:r>
          </a:p>
          <a:p>
            <a:pPr lvl="1" algn="just">
              <a:lnSpc>
                <a:spcPct val="120000"/>
              </a:lnSpc>
            </a:pPr>
            <a:r>
              <a:rPr lang="en-US" sz="1800" dirty="0"/>
              <a:t>For example, passwords, credit card numbers, health records, personal information, and business secrets require extra protection, mainly if that data falls under privacy laws, e.g., EU's General Data Protection Regulation (GDPR), or regulations, e.g., financial data protection such as PCI Data Security Standard (PCI DSS). </a:t>
            </a:r>
          </a:p>
          <a:p>
            <a:pPr algn="just">
              <a:lnSpc>
                <a:spcPct val="120000"/>
              </a:lnSpc>
            </a:pPr>
            <a:r>
              <a:rPr lang="en-US" sz="1900" dirty="0">
                <a:hlinkClick r:id="rId3"/>
              </a:rPr>
              <a:t>https://owasp.org/Top10/A02_2021-Cryptographic_Failures/</a:t>
            </a:r>
            <a:endParaRPr lang="en-US" sz="1900" dirty="0"/>
          </a:p>
        </p:txBody>
      </p:sp>
      <p:sp>
        <p:nvSpPr>
          <p:cNvPr id="5" name="TextBox 4">
            <a:extLst>
              <a:ext uri="{FF2B5EF4-FFF2-40B4-BE49-F238E27FC236}">
                <a16:creationId xmlns:a16="http://schemas.microsoft.com/office/drawing/2014/main" id="{DE3102FD-08EE-B57A-B14B-B206DCFB55A3}"/>
              </a:ext>
            </a:extLst>
          </p:cNvPr>
          <p:cNvSpPr txBox="1"/>
          <p:nvPr/>
        </p:nvSpPr>
        <p:spPr>
          <a:xfrm>
            <a:off x="3770488" y="1393225"/>
            <a:ext cx="6096000" cy="30777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Previously known as Sensitive Data Exposure</a:t>
            </a:r>
            <a:endParaRPr lang="en-AU" sz="1400" i="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D60C8C6-D865-C658-0AB8-4739195F3C47}"/>
              </a:ext>
            </a:extLst>
          </p:cNvPr>
          <p:cNvPicPr>
            <a:picLocks noChangeAspect="1"/>
          </p:cNvPicPr>
          <p:nvPr/>
        </p:nvPicPr>
        <p:blipFill>
          <a:blip r:embed="rId4"/>
          <a:stretch>
            <a:fillRect/>
          </a:stretch>
        </p:blipFill>
        <p:spPr>
          <a:xfrm>
            <a:off x="1115568" y="5094696"/>
            <a:ext cx="7211431" cy="857370"/>
          </a:xfrm>
          <a:prstGeom prst="rect">
            <a:avLst/>
          </a:prstGeom>
        </p:spPr>
      </p:pic>
    </p:spTree>
    <p:extLst>
      <p:ext uri="{BB962C8B-B14F-4D97-AF65-F5344CB8AC3E}">
        <p14:creationId xmlns:p14="http://schemas.microsoft.com/office/powerpoint/2010/main" val="3852210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411480" y="991443"/>
            <a:ext cx="4443154" cy="1087819"/>
          </a:xfrm>
        </p:spPr>
        <p:txBody>
          <a:bodyPr anchor="b">
            <a:normAutofit/>
          </a:bodyPr>
          <a:lstStyle/>
          <a:p>
            <a:r>
              <a:rPr lang="en-AU" sz="3400" dirty="0"/>
              <a:t>A03:2021 – Injection</a:t>
            </a:r>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411480" y="2684095"/>
            <a:ext cx="4443154" cy="3492868"/>
          </a:xfrm>
        </p:spPr>
        <p:txBody>
          <a:bodyPr>
            <a:normAutofit/>
          </a:bodyPr>
          <a:lstStyle/>
          <a:p>
            <a:pPr algn="just"/>
            <a:r>
              <a:rPr lang="en-US" sz="1500" dirty="0"/>
              <a:t>An application is </a:t>
            </a:r>
            <a:r>
              <a:rPr lang="en-US" sz="1500" b="1" dirty="0"/>
              <a:t>vulnerable</a:t>
            </a:r>
            <a:r>
              <a:rPr lang="en-US" sz="1500" dirty="0"/>
              <a:t> to attack when:</a:t>
            </a:r>
          </a:p>
          <a:p>
            <a:pPr lvl="1" algn="just"/>
            <a:r>
              <a:rPr lang="en-US" sz="1500" dirty="0"/>
              <a:t>User-supplied data is not validated, filtered, or </a:t>
            </a:r>
            <a:r>
              <a:rPr lang="en-US" sz="1500" dirty="0" err="1"/>
              <a:t>sanitised</a:t>
            </a:r>
            <a:r>
              <a:rPr lang="en-US" sz="1500" dirty="0"/>
              <a:t> by the </a:t>
            </a:r>
            <a:r>
              <a:rPr lang="en-AU" sz="1500" dirty="0"/>
              <a:t>application</a:t>
            </a:r>
            <a:r>
              <a:rPr lang="en-US" sz="1500" dirty="0"/>
              <a:t>.</a:t>
            </a:r>
          </a:p>
          <a:p>
            <a:pPr lvl="1" algn="just"/>
            <a:r>
              <a:rPr lang="en-US" sz="1500" dirty="0"/>
              <a:t>Dynamic queries or non-parameterized calls without context-aware escaping are used directly in the interpreter.</a:t>
            </a:r>
          </a:p>
          <a:p>
            <a:pPr lvl="1" algn="just"/>
            <a:r>
              <a:rPr lang="en-US" sz="1500" dirty="0"/>
              <a:t>Hostile data is used within object-relational mapping (ORM) search parameters to extract additional, sensitive records.</a:t>
            </a:r>
          </a:p>
          <a:p>
            <a:pPr lvl="1" algn="just"/>
            <a:r>
              <a:rPr lang="en-US" sz="1500" dirty="0"/>
              <a:t>Hostile data is directly used or concatenated. The SQL or command contains the structure and malicious data in dynamic queries, commands, or stored procedures.</a:t>
            </a:r>
          </a:p>
          <a:p>
            <a:pPr algn="just"/>
            <a:r>
              <a:rPr lang="en-US" sz="1500" dirty="0">
                <a:hlinkClick r:id="rId3"/>
              </a:rPr>
              <a:t>https://owasp.org/Top10/A03_2021-Injection/</a:t>
            </a:r>
            <a:endParaRPr lang="en-US" sz="1500" dirty="0"/>
          </a:p>
          <a:p>
            <a:pPr algn="just"/>
            <a:endParaRPr lang="en-US" sz="1500" dirty="0"/>
          </a:p>
        </p:txBody>
      </p:sp>
      <p:pic>
        <p:nvPicPr>
          <p:cNvPr id="5" name="Picture 4" descr="A screenshot of a computer screen&#10;&#10;Description automatically generated">
            <a:extLst>
              <a:ext uri="{FF2B5EF4-FFF2-40B4-BE49-F238E27FC236}">
                <a16:creationId xmlns:a16="http://schemas.microsoft.com/office/drawing/2014/main" id="{4E03DE18-029C-1E4D-D1BA-837C000BE666}"/>
              </a:ext>
            </a:extLst>
          </p:cNvPr>
          <p:cNvPicPr>
            <a:picLocks noChangeAspect="1"/>
          </p:cNvPicPr>
          <p:nvPr/>
        </p:nvPicPr>
        <p:blipFill>
          <a:blip r:embed="rId4"/>
          <a:stretch>
            <a:fillRect/>
          </a:stretch>
        </p:blipFill>
        <p:spPr>
          <a:xfrm>
            <a:off x="5385816" y="1396741"/>
            <a:ext cx="6440424" cy="4009163"/>
          </a:xfrm>
          <a:prstGeom prst="rect">
            <a:avLst/>
          </a:prstGeom>
        </p:spPr>
      </p:pic>
    </p:spTree>
    <p:extLst>
      <p:ext uri="{BB962C8B-B14F-4D97-AF65-F5344CB8AC3E}">
        <p14:creationId xmlns:p14="http://schemas.microsoft.com/office/powerpoint/2010/main" val="1589525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A04:2021 – Insecure Design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566928" y="2481942"/>
            <a:ext cx="5190405" cy="4020457"/>
          </a:xfrm>
        </p:spPr>
        <p:txBody>
          <a:bodyPr>
            <a:normAutofit/>
          </a:bodyPr>
          <a:lstStyle/>
          <a:p>
            <a:pPr algn="just">
              <a:lnSpc>
                <a:spcPct val="120000"/>
              </a:lnSpc>
            </a:pPr>
            <a:r>
              <a:rPr lang="en-US" sz="2400" b="1" dirty="0"/>
              <a:t>Insecure design –</a:t>
            </a:r>
            <a:r>
              <a:rPr lang="en-US" sz="2400" dirty="0"/>
              <a:t> is a broad category representing different weaknesses, expressed as “missing or ineffective control design.” </a:t>
            </a:r>
          </a:p>
          <a:p>
            <a:pPr lvl="1" algn="just">
              <a:lnSpc>
                <a:spcPct val="120000"/>
              </a:lnSpc>
            </a:pPr>
            <a:r>
              <a:rPr lang="en-US" sz="1800" dirty="0"/>
              <a:t>lack of business risk profiling inherent in the software/system being developed, and thus the failure to determine what level of security design is required.</a:t>
            </a:r>
          </a:p>
          <a:p>
            <a:pPr algn="just">
              <a:lnSpc>
                <a:spcPct val="120000"/>
              </a:lnSpc>
            </a:pPr>
            <a:r>
              <a:rPr lang="en-US" sz="1600" dirty="0">
                <a:hlinkClick r:id="rId3"/>
              </a:rPr>
              <a:t>https://owasp.org/Top10/A04_2021-Insecure_Design/</a:t>
            </a:r>
            <a:endParaRPr lang="en-US" sz="1600" dirty="0"/>
          </a:p>
        </p:txBody>
      </p:sp>
      <p:pic>
        <p:nvPicPr>
          <p:cNvPr id="4" name="Content Placeholder 6">
            <a:extLst>
              <a:ext uri="{FF2B5EF4-FFF2-40B4-BE49-F238E27FC236}">
                <a16:creationId xmlns:a16="http://schemas.microsoft.com/office/drawing/2014/main" id="{16175E48-CE8E-6FE0-4407-05DF046231A9}"/>
              </a:ext>
            </a:extLst>
          </p:cNvPr>
          <p:cNvPicPr>
            <a:picLocks noChangeAspect="1"/>
          </p:cNvPicPr>
          <p:nvPr/>
        </p:nvPicPr>
        <p:blipFill>
          <a:blip r:embed="rId4"/>
          <a:stretch>
            <a:fillRect/>
          </a:stretch>
        </p:blipFill>
        <p:spPr>
          <a:xfrm>
            <a:off x="6076514" y="3429000"/>
            <a:ext cx="5966134" cy="826911"/>
          </a:xfrm>
          <a:prstGeom prst="rect">
            <a:avLst/>
          </a:prstGeom>
        </p:spPr>
      </p:pic>
    </p:spTree>
    <p:extLst>
      <p:ext uri="{BB962C8B-B14F-4D97-AF65-F5344CB8AC3E}">
        <p14:creationId xmlns:p14="http://schemas.microsoft.com/office/powerpoint/2010/main" val="2963718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411479" y="731464"/>
            <a:ext cx="11162211" cy="1087819"/>
          </a:xfrm>
        </p:spPr>
        <p:txBody>
          <a:bodyPr anchor="b">
            <a:normAutofit/>
          </a:bodyPr>
          <a:lstStyle/>
          <a:p>
            <a:r>
              <a:rPr lang="en-AU" sz="3600" dirty="0"/>
              <a:t>A05:2021 – Security Misconfiguration</a:t>
            </a:r>
            <a:endParaRPr lang="en-AU" sz="3400" dirty="0"/>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411480" y="2550747"/>
            <a:ext cx="5924006" cy="3870954"/>
          </a:xfrm>
        </p:spPr>
        <p:txBody>
          <a:bodyPr>
            <a:normAutofit/>
          </a:bodyPr>
          <a:lstStyle/>
          <a:p>
            <a:pPr algn="just"/>
            <a:r>
              <a:rPr lang="en-US" sz="1600" dirty="0">
                <a:solidFill>
                  <a:schemeClr val="tx1">
                    <a:alpha val="80000"/>
                  </a:schemeClr>
                </a:solidFill>
              </a:rPr>
              <a:t>Missing appropriate security across any part of the application stack or improperly configured permissions.</a:t>
            </a:r>
          </a:p>
          <a:p>
            <a:pPr algn="just"/>
            <a:r>
              <a:rPr lang="en-US" sz="1600" dirty="0">
                <a:solidFill>
                  <a:schemeClr val="tx1">
                    <a:alpha val="80000"/>
                  </a:schemeClr>
                </a:solidFill>
              </a:rPr>
              <a:t>Unnecessary features are enabled or installed (e.g., unnecessary ports, services, pages, accounts, or privileges).</a:t>
            </a:r>
          </a:p>
          <a:p>
            <a:pPr algn="just"/>
            <a:r>
              <a:rPr lang="en-US" sz="1600" dirty="0">
                <a:solidFill>
                  <a:schemeClr val="tx1">
                    <a:alpha val="80000"/>
                  </a:schemeClr>
                </a:solidFill>
              </a:rPr>
              <a:t>Default accounts and their passwords are still enabled and unchanged.</a:t>
            </a:r>
          </a:p>
          <a:p>
            <a:pPr algn="just"/>
            <a:r>
              <a:rPr lang="en-US" sz="1600" dirty="0">
                <a:solidFill>
                  <a:schemeClr val="tx1">
                    <a:alpha val="80000"/>
                  </a:schemeClr>
                </a:solidFill>
              </a:rPr>
              <a:t>Error handling reveals stack traces or other overly informative error messages to users.</a:t>
            </a:r>
          </a:p>
          <a:p>
            <a:pPr algn="just"/>
            <a:r>
              <a:rPr lang="en-US" sz="1600" dirty="0">
                <a:solidFill>
                  <a:schemeClr val="tx1">
                    <a:alpha val="80000"/>
                  </a:schemeClr>
                </a:solidFill>
              </a:rPr>
              <a:t>The server does not send security headers or directives, or they are not set to secure values.</a:t>
            </a:r>
          </a:p>
          <a:p>
            <a:pPr algn="just"/>
            <a:r>
              <a:rPr lang="en-US" sz="1600" dirty="0">
                <a:solidFill>
                  <a:schemeClr val="tx1">
                    <a:alpha val="80000"/>
                  </a:schemeClr>
                </a:solidFill>
              </a:rPr>
              <a:t>The software is out of date or vulnerable (see A06:2021-Vulnerable and Outdated Components).</a:t>
            </a:r>
          </a:p>
          <a:p>
            <a:pPr algn="just"/>
            <a:r>
              <a:rPr lang="en-US" sz="1400" dirty="0">
                <a:solidFill>
                  <a:schemeClr val="tx1">
                    <a:alpha val="80000"/>
                  </a:schemeClr>
                </a:solidFill>
                <a:hlinkClick r:id="rId3"/>
              </a:rPr>
              <a:t>https://owasp.org/Top10/A05_2021-Security_Misconfiguration/</a:t>
            </a:r>
            <a:endParaRPr lang="en-US" sz="1400" dirty="0">
              <a:solidFill>
                <a:schemeClr val="tx1">
                  <a:alpha val="80000"/>
                </a:schemeClr>
              </a:solidFill>
            </a:endParaRPr>
          </a:p>
        </p:txBody>
      </p:sp>
      <p:pic>
        <p:nvPicPr>
          <p:cNvPr id="6" name="Picture 5">
            <a:extLst>
              <a:ext uri="{FF2B5EF4-FFF2-40B4-BE49-F238E27FC236}">
                <a16:creationId xmlns:a16="http://schemas.microsoft.com/office/drawing/2014/main" id="{1A59023F-E92A-06E0-77A4-27C0C4175C66}"/>
              </a:ext>
            </a:extLst>
          </p:cNvPr>
          <p:cNvPicPr>
            <a:picLocks noChangeAspect="1"/>
          </p:cNvPicPr>
          <p:nvPr/>
        </p:nvPicPr>
        <p:blipFill>
          <a:blip r:embed="rId4"/>
          <a:stretch>
            <a:fillRect/>
          </a:stretch>
        </p:blipFill>
        <p:spPr>
          <a:xfrm>
            <a:off x="6642236" y="3344907"/>
            <a:ext cx="5243014" cy="993734"/>
          </a:xfrm>
          <a:prstGeom prst="rect">
            <a:avLst/>
          </a:prstGeom>
        </p:spPr>
      </p:pic>
    </p:spTree>
    <p:extLst>
      <p:ext uri="{BB962C8B-B14F-4D97-AF65-F5344CB8AC3E}">
        <p14:creationId xmlns:p14="http://schemas.microsoft.com/office/powerpoint/2010/main" val="597592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fontScale="90000"/>
          </a:bodyPr>
          <a:lstStyle/>
          <a:p>
            <a:r>
              <a:rPr lang="en-US" sz="4000" dirty="0"/>
              <a:t>A06:2021 – Vulnerable and Outdated Components</a:t>
            </a:r>
            <a:endParaRPr lang="en-AU"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566928" y="2481943"/>
            <a:ext cx="5529071" cy="3695020"/>
          </a:xfrm>
        </p:spPr>
        <p:txBody>
          <a:bodyPr>
            <a:normAutofit fontScale="92500" lnSpcReduction="10000"/>
          </a:bodyPr>
          <a:lstStyle/>
          <a:p>
            <a:pPr algn="just">
              <a:lnSpc>
                <a:spcPct val="120000"/>
              </a:lnSpc>
            </a:pPr>
            <a:r>
              <a:rPr lang="en-US" sz="1600" dirty="0"/>
              <a:t>If the software is vulnerable, unsupported, or out of date. This includes the OS, web/application server, database management system (DBMS), applications, APIs and all components, runtime environments, and libraries.</a:t>
            </a:r>
          </a:p>
          <a:p>
            <a:pPr algn="just">
              <a:lnSpc>
                <a:spcPct val="120000"/>
              </a:lnSpc>
            </a:pPr>
            <a:r>
              <a:rPr lang="en-US" sz="1600" dirty="0"/>
              <a:t>If you do not scan for vulnerabilities regularly and subscribe to security bulletins related to the components, you use.</a:t>
            </a:r>
          </a:p>
          <a:p>
            <a:pPr algn="just">
              <a:lnSpc>
                <a:spcPct val="120000"/>
              </a:lnSpc>
            </a:pPr>
            <a:r>
              <a:rPr lang="en-US" sz="1600" dirty="0"/>
              <a:t>If you do not fix or upgrade the underlying platform, frameworks, and dependencies in a risk-based, timely fashion. </a:t>
            </a:r>
          </a:p>
          <a:p>
            <a:pPr algn="just">
              <a:lnSpc>
                <a:spcPct val="120000"/>
              </a:lnSpc>
            </a:pPr>
            <a:r>
              <a:rPr lang="en-US" sz="1600" dirty="0"/>
              <a:t>If software developers do not test the compatibility of updated, upgraded, or patched libraries.</a:t>
            </a:r>
          </a:p>
          <a:p>
            <a:pPr algn="just">
              <a:lnSpc>
                <a:spcPct val="120000"/>
              </a:lnSpc>
            </a:pPr>
            <a:r>
              <a:rPr lang="en-US" sz="1600" dirty="0">
                <a:hlinkClick r:id="rId3"/>
              </a:rPr>
              <a:t>https://owasp.org/Top10/A06_2021-Vulnerable_and_Outdated_Components/</a:t>
            </a:r>
            <a:endParaRPr lang="en-US" sz="1600" dirty="0"/>
          </a:p>
          <a:p>
            <a:pPr algn="just">
              <a:lnSpc>
                <a:spcPct val="120000"/>
              </a:lnSpc>
            </a:pPr>
            <a:endParaRPr lang="en-US" sz="1600" dirty="0"/>
          </a:p>
        </p:txBody>
      </p:sp>
      <p:pic>
        <p:nvPicPr>
          <p:cNvPr id="5" name="Picture 4">
            <a:extLst>
              <a:ext uri="{FF2B5EF4-FFF2-40B4-BE49-F238E27FC236}">
                <a16:creationId xmlns:a16="http://schemas.microsoft.com/office/drawing/2014/main" id="{FA24480B-5993-CF49-F90E-DDAEC55C1200}"/>
              </a:ext>
            </a:extLst>
          </p:cNvPr>
          <p:cNvPicPr>
            <a:picLocks noChangeAspect="1"/>
          </p:cNvPicPr>
          <p:nvPr/>
        </p:nvPicPr>
        <p:blipFill>
          <a:blip r:embed="rId4"/>
          <a:stretch>
            <a:fillRect/>
          </a:stretch>
        </p:blipFill>
        <p:spPr>
          <a:xfrm>
            <a:off x="6219442" y="3123653"/>
            <a:ext cx="5779664" cy="1422221"/>
          </a:xfrm>
          <a:prstGeom prst="rect">
            <a:avLst/>
          </a:prstGeom>
        </p:spPr>
      </p:pic>
    </p:spTree>
    <p:extLst>
      <p:ext uri="{BB962C8B-B14F-4D97-AF65-F5344CB8AC3E}">
        <p14:creationId xmlns:p14="http://schemas.microsoft.com/office/powerpoint/2010/main" val="12720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fontScale="90000"/>
          </a:bodyPr>
          <a:lstStyle/>
          <a:p>
            <a:r>
              <a:rPr lang="en-US" sz="4000" dirty="0"/>
              <a:t>A07:2021 – Identification and Authentication Failures</a:t>
            </a:r>
            <a:endParaRPr lang="en-AU"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152717" y="2815847"/>
            <a:ext cx="7072171" cy="3837996"/>
          </a:xfrm>
        </p:spPr>
        <p:txBody>
          <a:bodyPr>
            <a:noAutofit/>
          </a:bodyPr>
          <a:lstStyle/>
          <a:p>
            <a:pPr lvl="1" algn="just">
              <a:lnSpc>
                <a:spcPct val="110000"/>
              </a:lnSpc>
            </a:pPr>
            <a:r>
              <a:rPr lang="en-US" sz="1600" b="0" i="0" dirty="0">
                <a:effectLst/>
                <a:latin typeface="Roboto" panose="02000000000000000000" pitchFamily="2" charset="0"/>
              </a:rPr>
              <a:t>Permits automated attacks such as credential stuffing, where the attacker has a list of valid usernames and passwords.</a:t>
            </a:r>
          </a:p>
          <a:p>
            <a:pPr lvl="1" algn="just">
              <a:lnSpc>
                <a:spcPct val="110000"/>
              </a:lnSpc>
            </a:pPr>
            <a:r>
              <a:rPr lang="en-US" sz="1600" b="0" i="0" dirty="0">
                <a:effectLst/>
                <a:latin typeface="Roboto" panose="02000000000000000000" pitchFamily="2" charset="0"/>
              </a:rPr>
              <a:t>Permits default, weak, or well-known passwords, such as "Password1" or "admin/admin".</a:t>
            </a:r>
          </a:p>
          <a:p>
            <a:pPr lvl="1" algn="just">
              <a:lnSpc>
                <a:spcPct val="110000"/>
              </a:lnSpc>
            </a:pPr>
            <a:r>
              <a:rPr lang="en-US" sz="1600" b="0" i="0" dirty="0">
                <a:effectLst/>
                <a:latin typeface="Roboto" panose="02000000000000000000" pitchFamily="2" charset="0"/>
              </a:rPr>
              <a:t>Uses plain text, encrypted, or weakly hashed password data stores (see </a:t>
            </a:r>
            <a:r>
              <a:rPr lang="en-US" sz="1600" b="0" i="0" u="none" strike="noStrike" dirty="0">
                <a:effectLst/>
                <a:latin typeface="Roboto" panose="02000000000000000000" pitchFamily="2" charset="0"/>
                <a:hlinkClick r:id="rId3"/>
              </a:rPr>
              <a:t>A02:2021-Cryptographic Failures</a:t>
            </a:r>
            <a:r>
              <a:rPr lang="en-US" sz="1600" b="0" i="0" dirty="0">
                <a:effectLst/>
                <a:latin typeface="Roboto" panose="02000000000000000000" pitchFamily="2" charset="0"/>
              </a:rPr>
              <a:t>).</a:t>
            </a:r>
          </a:p>
          <a:p>
            <a:pPr lvl="1" algn="just">
              <a:lnSpc>
                <a:spcPct val="110000"/>
              </a:lnSpc>
            </a:pPr>
            <a:r>
              <a:rPr lang="en-US" sz="1600" b="0" i="0" dirty="0">
                <a:effectLst/>
                <a:latin typeface="Roboto" panose="02000000000000000000" pitchFamily="2" charset="0"/>
              </a:rPr>
              <a:t>Has missing or ineffective multi-factor authentication.</a:t>
            </a:r>
          </a:p>
          <a:p>
            <a:pPr lvl="1" algn="just">
              <a:lnSpc>
                <a:spcPct val="110000"/>
              </a:lnSpc>
            </a:pPr>
            <a:r>
              <a:rPr lang="en-US" sz="1600" b="0" i="0" dirty="0">
                <a:effectLst/>
                <a:latin typeface="Roboto" panose="02000000000000000000" pitchFamily="2" charset="0"/>
              </a:rPr>
              <a:t>Exposes session identifier in the URL.</a:t>
            </a:r>
          </a:p>
          <a:p>
            <a:pPr lvl="1" algn="just">
              <a:lnSpc>
                <a:spcPct val="110000"/>
              </a:lnSpc>
            </a:pPr>
            <a:r>
              <a:rPr lang="en-US" sz="1400" b="0" i="0" dirty="0">
                <a:effectLst/>
                <a:latin typeface="Roboto" panose="02000000000000000000" pitchFamily="2" charset="0"/>
                <a:hlinkClick r:id="rId4"/>
              </a:rPr>
              <a:t>https://owasp.org/Top10/A07_2021-Identification_and_Authentication_Failures/</a:t>
            </a:r>
            <a:endParaRPr lang="en-US" sz="1600" b="0" i="0" dirty="0">
              <a:effectLst/>
              <a:latin typeface="Roboto" panose="02000000000000000000" pitchFamily="2" charset="0"/>
            </a:endParaRPr>
          </a:p>
        </p:txBody>
      </p:sp>
      <p:pic>
        <p:nvPicPr>
          <p:cNvPr id="5" name="Picture 4">
            <a:extLst>
              <a:ext uri="{FF2B5EF4-FFF2-40B4-BE49-F238E27FC236}">
                <a16:creationId xmlns:a16="http://schemas.microsoft.com/office/drawing/2014/main" id="{F6696F3B-2170-3CF3-9067-08E52A23FB5A}"/>
              </a:ext>
            </a:extLst>
          </p:cNvPr>
          <p:cNvPicPr>
            <a:picLocks noChangeAspect="1"/>
          </p:cNvPicPr>
          <p:nvPr/>
        </p:nvPicPr>
        <p:blipFill>
          <a:blip r:embed="rId5"/>
          <a:stretch>
            <a:fillRect/>
          </a:stretch>
        </p:blipFill>
        <p:spPr>
          <a:xfrm>
            <a:off x="4626516" y="5409671"/>
            <a:ext cx="6989751" cy="776639"/>
          </a:xfrm>
          <a:prstGeom prst="rect">
            <a:avLst/>
          </a:prstGeom>
          <a:ln>
            <a:solidFill>
              <a:schemeClr val="tx1"/>
            </a:solidFill>
          </a:ln>
        </p:spPr>
      </p:pic>
      <p:sp>
        <p:nvSpPr>
          <p:cNvPr id="9" name="TextBox 8">
            <a:extLst>
              <a:ext uri="{FF2B5EF4-FFF2-40B4-BE49-F238E27FC236}">
                <a16:creationId xmlns:a16="http://schemas.microsoft.com/office/drawing/2014/main" id="{A3DAB8D5-08A6-788C-D490-E2DE6D27FD6A}"/>
              </a:ext>
            </a:extLst>
          </p:cNvPr>
          <p:cNvSpPr txBox="1"/>
          <p:nvPr/>
        </p:nvSpPr>
        <p:spPr>
          <a:xfrm>
            <a:off x="558209" y="2136338"/>
            <a:ext cx="11058058" cy="683264"/>
          </a:xfrm>
          <a:prstGeom prst="rect">
            <a:avLst/>
          </a:prstGeom>
          <a:noFill/>
        </p:spPr>
        <p:txBody>
          <a:bodyPr wrap="square">
            <a:spAutoFit/>
          </a:bodyPr>
          <a:lstStyle/>
          <a:p>
            <a:pPr algn="just">
              <a:lnSpc>
                <a:spcPct val="110000"/>
              </a:lnSpc>
            </a:pPr>
            <a:r>
              <a:rPr lang="en-US" sz="1800" b="0" i="0" dirty="0">
                <a:effectLst/>
                <a:latin typeface="Roboto" panose="02000000000000000000" pitchFamily="2" charset="0"/>
              </a:rPr>
              <a:t>Confirmation of the user's identity, authentication, and session management is critical to protect against authentication-related attacks. There may be authentication weaknesses if the application:</a:t>
            </a:r>
          </a:p>
        </p:txBody>
      </p:sp>
    </p:spTree>
    <p:extLst>
      <p:ext uri="{BB962C8B-B14F-4D97-AF65-F5344CB8AC3E}">
        <p14:creationId xmlns:p14="http://schemas.microsoft.com/office/powerpoint/2010/main" val="124811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3" name="Rectangle 6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Types of Structured Programming</a:t>
            </a:r>
          </a:p>
        </p:txBody>
      </p:sp>
      <p:sp>
        <p:nvSpPr>
          <p:cNvPr id="65" name="Rectangle 6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09F014B-7651-4364-C3D9-F870F4FA05CF}"/>
              </a:ext>
            </a:extLst>
          </p:cNvPr>
          <p:cNvPicPr>
            <a:picLocks noChangeAspect="1"/>
          </p:cNvPicPr>
          <p:nvPr/>
        </p:nvPicPr>
        <p:blipFill rotWithShape="1">
          <a:blip r:embed="rId4"/>
          <a:srcRect t="-6193" r="-192" b="-4777"/>
          <a:stretch/>
        </p:blipFill>
        <p:spPr>
          <a:xfrm>
            <a:off x="498834" y="2478024"/>
            <a:ext cx="6419325" cy="3945872"/>
          </a:xfrm>
          <a:prstGeom prst="rect">
            <a:avLst/>
          </a:prstGeom>
        </p:spPr>
      </p:pic>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7411453" y="2478024"/>
            <a:ext cx="3872243" cy="3694176"/>
          </a:xfrm>
        </p:spPr>
        <p:txBody>
          <a:bodyPr anchor="ctr">
            <a:normAutofit/>
          </a:bodyPr>
          <a:lstStyle/>
          <a:p>
            <a:pPr algn="just"/>
            <a:r>
              <a:rPr lang="en-AU" sz="1800" dirty="0"/>
              <a:t>Procedural programming – consists of writing  sequence of instructions that perform a specific task into groups called “modules”, “procedures” or “functions”.</a:t>
            </a:r>
          </a:p>
          <a:p>
            <a:pPr algn="just"/>
            <a:r>
              <a:rPr lang="en-US" sz="1800" dirty="0"/>
              <a:t>Common examples of procedural languages include:</a:t>
            </a:r>
          </a:p>
          <a:p>
            <a:pPr lvl="1" algn="just"/>
            <a:r>
              <a:rPr lang="en-US" sz="1400" dirty="0"/>
              <a:t>C and C++</a:t>
            </a:r>
          </a:p>
          <a:p>
            <a:pPr lvl="1" algn="just"/>
            <a:r>
              <a:rPr lang="en-US" sz="1400" dirty="0"/>
              <a:t>Java</a:t>
            </a:r>
          </a:p>
          <a:p>
            <a:pPr lvl="1" algn="just"/>
            <a:r>
              <a:rPr lang="en-US" sz="1400" dirty="0"/>
              <a:t>Pascal</a:t>
            </a:r>
          </a:p>
          <a:p>
            <a:pPr lvl="1" algn="just"/>
            <a:r>
              <a:rPr lang="en-US" sz="1400" dirty="0"/>
              <a:t>BASIC</a:t>
            </a:r>
            <a:endParaRPr lang="en-AU" sz="1400" dirty="0"/>
          </a:p>
          <a:p>
            <a:pPr algn="just"/>
            <a:endParaRPr lang="en-AU" sz="1800" dirty="0"/>
          </a:p>
        </p:txBody>
      </p:sp>
    </p:spTree>
    <p:extLst>
      <p:ext uri="{BB962C8B-B14F-4D97-AF65-F5344CB8AC3E}">
        <p14:creationId xmlns:p14="http://schemas.microsoft.com/office/powerpoint/2010/main" val="283597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US" sz="4000" dirty="0"/>
              <a:t>A08:2021 – Software and Data Integrity Failures</a:t>
            </a:r>
            <a:endParaRPr lang="en-AU"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626849" y="2481942"/>
            <a:ext cx="5645476" cy="4010298"/>
          </a:xfrm>
        </p:spPr>
        <p:txBody>
          <a:bodyPr>
            <a:normAutofit fontScale="70000" lnSpcReduction="20000"/>
          </a:bodyPr>
          <a:lstStyle/>
          <a:p>
            <a:pPr algn="just">
              <a:lnSpc>
                <a:spcPct val="120000"/>
              </a:lnSpc>
            </a:pPr>
            <a:r>
              <a:rPr lang="en-US" sz="2400" b="1" dirty="0"/>
              <a:t>Software and data integrity failures </a:t>
            </a:r>
            <a:r>
              <a:rPr lang="en-US" sz="2400" dirty="0"/>
              <a:t>relate to code and infrastructure that do not protect against integrity violations. </a:t>
            </a:r>
          </a:p>
          <a:p>
            <a:pPr algn="just">
              <a:lnSpc>
                <a:spcPct val="120000"/>
              </a:lnSpc>
            </a:pPr>
            <a:r>
              <a:rPr lang="en-US" sz="2400" dirty="0"/>
              <a:t>Many applications now include auto-update functionality, where updates are downloaded without sufficient integrity verification and applied to the previously trusted application. </a:t>
            </a:r>
          </a:p>
          <a:p>
            <a:pPr lvl="1" algn="just">
              <a:lnSpc>
                <a:spcPct val="120000"/>
              </a:lnSpc>
            </a:pPr>
            <a:r>
              <a:rPr lang="en-US" sz="2000" dirty="0"/>
              <a:t>Attackers could potentially upload their own updates to be distributed and run on all installations. </a:t>
            </a:r>
          </a:p>
          <a:p>
            <a:pPr algn="just">
              <a:lnSpc>
                <a:spcPct val="120000"/>
              </a:lnSpc>
            </a:pPr>
            <a:r>
              <a:rPr lang="en-US" sz="2400" dirty="0"/>
              <a:t>Objects or data are encoded or serialized into a structure that an attacker can see and modify is vulnerable to insecure deserialization.</a:t>
            </a:r>
          </a:p>
          <a:p>
            <a:pPr algn="just">
              <a:lnSpc>
                <a:spcPct val="120000"/>
              </a:lnSpc>
            </a:pPr>
            <a:r>
              <a:rPr lang="en-US" sz="1600" dirty="0">
                <a:hlinkClick r:id="rId3"/>
              </a:rPr>
              <a:t>https://owasp.org/Top10/A08_2021-Software_and_Data_Integrity_Failures/</a:t>
            </a:r>
            <a:endParaRPr lang="en-US" sz="1600" dirty="0"/>
          </a:p>
        </p:txBody>
      </p:sp>
      <p:pic>
        <p:nvPicPr>
          <p:cNvPr id="9" name="Picture 8">
            <a:extLst>
              <a:ext uri="{FF2B5EF4-FFF2-40B4-BE49-F238E27FC236}">
                <a16:creationId xmlns:a16="http://schemas.microsoft.com/office/drawing/2014/main" id="{F8621026-919F-F958-8222-0FE40E04A57F}"/>
              </a:ext>
            </a:extLst>
          </p:cNvPr>
          <p:cNvPicPr>
            <a:picLocks noChangeAspect="1"/>
          </p:cNvPicPr>
          <p:nvPr/>
        </p:nvPicPr>
        <p:blipFill>
          <a:blip r:embed="rId4"/>
          <a:stretch>
            <a:fillRect/>
          </a:stretch>
        </p:blipFill>
        <p:spPr>
          <a:xfrm>
            <a:off x="6621248" y="3540760"/>
            <a:ext cx="5221829" cy="983014"/>
          </a:xfrm>
          <a:prstGeom prst="rect">
            <a:avLst/>
          </a:prstGeom>
        </p:spPr>
      </p:pic>
    </p:spTree>
    <p:extLst>
      <p:ext uri="{BB962C8B-B14F-4D97-AF65-F5344CB8AC3E}">
        <p14:creationId xmlns:p14="http://schemas.microsoft.com/office/powerpoint/2010/main" val="2057384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fontScale="90000"/>
          </a:bodyPr>
          <a:lstStyle/>
          <a:p>
            <a:r>
              <a:rPr lang="en-US" sz="4000" dirty="0"/>
              <a:t>A09:2021 – Security Logging and Monitoring Failures</a:t>
            </a:r>
            <a:endParaRPr lang="en-AU"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626849" y="2481942"/>
            <a:ext cx="5096369" cy="4162698"/>
          </a:xfrm>
        </p:spPr>
        <p:txBody>
          <a:bodyPr>
            <a:normAutofit fontScale="92500" lnSpcReduction="10000"/>
          </a:bodyPr>
          <a:lstStyle/>
          <a:p>
            <a:pPr algn="just">
              <a:lnSpc>
                <a:spcPct val="100000"/>
              </a:lnSpc>
            </a:pPr>
            <a:r>
              <a:rPr lang="en-US" sz="2000" dirty="0"/>
              <a:t>Security Logging and Monitoring Failures – is to help detect, escalate, and respond to active breaches. Without logging and monitoring, breaches cannot be detected. </a:t>
            </a:r>
          </a:p>
          <a:p>
            <a:pPr lvl="1" algn="just">
              <a:lnSpc>
                <a:spcPct val="100000"/>
              </a:lnSpc>
            </a:pPr>
            <a:r>
              <a:rPr lang="en-US" sz="1600" dirty="0"/>
              <a:t>Auditable events, such as logins, failed logins, and high-value transactions, are not logged.</a:t>
            </a:r>
          </a:p>
          <a:p>
            <a:pPr lvl="1" algn="just">
              <a:lnSpc>
                <a:spcPct val="100000"/>
              </a:lnSpc>
            </a:pPr>
            <a:r>
              <a:rPr lang="en-US" sz="1600" dirty="0"/>
              <a:t>Warnings and errors generate no, inadequate, or unclear log messages.</a:t>
            </a:r>
          </a:p>
          <a:p>
            <a:pPr lvl="1" algn="just">
              <a:lnSpc>
                <a:spcPct val="100000"/>
              </a:lnSpc>
            </a:pPr>
            <a:r>
              <a:rPr lang="en-US" sz="1600" dirty="0"/>
              <a:t>Logs of applications and APIs are not monitored for suspicious activity.</a:t>
            </a:r>
          </a:p>
          <a:p>
            <a:pPr lvl="1" algn="just">
              <a:lnSpc>
                <a:spcPct val="100000"/>
              </a:lnSpc>
            </a:pPr>
            <a:r>
              <a:rPr lang="en-US" sz="1600" dirty="0"/>
              <a:t>Appropriate alerting thresholds and response escalation processes are not in place or effective.</a:t>
            </a:r>
          </a:p>
          <a:p>
            <a:pPr lvl="1" algn="just">
              <a:lnSpc>
                <a:spcPct val="100000"/>
              </a:lnSpc>
            </a:pPr>
            <a:r>
              <a:rPr lang="en-US" sz="1600" dirty="0"/>
              <a:t>The application cannot detect, escalate, or alert for active attacks in real-time or near real-time.</a:t>
            </a:r>
          </a:p>
          <a:p>
            <a:pPr algn="just">
              <a:lnSpc>
                <a:spcPct val="100000"/>
              </a:lnSpc>
            </a:pPr>
            <a:r>
              <a:rPr lang="en-US" sz="1600" dirty="0">
                <a:hlinkClick r:id="rId3"/>
              </a:rPr>
              <a:t>https://owasp.org/Top10/A09_2021-Security_Logging_and_Monitoring_Failures/</a:t>
            </a:r>
            <a:endParaRPr lang="en-US" sz="1600" dirty="0"/>
          </a:p>
        </p:txBody>
      </p:sp>
      <p:pic>
        <p:nvPicPr>
          <p:cNvPr id="5" name="Picture 4">
            <a:extLst>
              <a:ext uri="{FF2B5EF4-FFF2-40B4-BE49-F238E27FC236}">
                <a16:creationId xmlns:a16="http://schemas.microsoft.com/office/drawing/2014/main" id="{7AED8D6E-635F-F52C-B08F-BE3FCEE1BB6D}"/>
              </a:ext>
            </a:extLst>
          </p:cNvPr>
          <p:cNvPicPr>
            <a:picLocks noChangeAspect="1"/>
          </p:cNvPicPr>
          <p:nvPr/>
        </p:nvPicPr>
        <p:blipFill>
          <a:blip r:embed="rId4"/>
          <a:stretch>
            <a:fillRect/>
          </a:stretch>
        </p:blipFill>
        <p:spPr>
          <a:xfrm>
            <a:off x="5892801" y="3238773"/>
            <a:ext cx="5942514" cy="1318814"/>
          </a:xfrm>
          <a:prstGeom prst="rect">
            <a:avLst/>
          </a:prstGeom>
        </p:spPr>
      </p:pic>
    </p:spTree>
    <p:extLst>
      <p:ext uri="{BB962C8B-B14F-4D97-AF65-F5344CB8AC3E}">
        <p14:creationId xmlns:p14="http://schemas.microsoft.com/office/powerpoint/2010/main" val="4222580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US" sz="4000" dirty="0"/>
              <a:t>A10:2021 – Server-Side Request Forgery (SSRF)</a:t>
            </a:r>
            <a:endParaRPr lang="en-AU"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626850" y="2321494"/>
            <a:ext cx="5611390" cy="4233818"/>
          </a:xfrm>
        </p:spPr>
        <p:txBody>
          <a:bodyPr>
            <a:normAutofit fontScale="92500" lnSpcReduction="10000"/>
          </a:bodyPr>
          <a:lstStyle/>
          <a:p>
            <a:pPr algn="just">
              <a:lnSpc>
                <a:spcPct val="110000"/>
              </a:lnSpc>
            </a:pPr>
            <a:r>
              <a:rPr lang="en-US" sz="1800" b="0" i="0" dirty="0">
                <a:effectLst/>
                <a:latin typeface="Roboto" panose="02000000000000000000" pitchFamily="2" charset="0"/>
              </a:rPr>
              <a:t>SSRF flaws occur whenever a web application is fetching a remote resource without validating the user-supplied URL. </a:t>
            </a:r>
          </a:p>
          <a:p>
            <a:pPr lvl="1" algn="just">
              <a:lnSpc>
                <a:spcPct val="110000"/>
              </a:lnSpc>
            </a:pPr>
            <a:r>
              <a:rPr lang="en-US" sz="1400" b="0" i="0" dirty="0">
                <a:effectLst/>
                <a:latin typeface="Roboto" panose="02000000000000000000" pitchFamily="2" charset="0"/>
              </a:rPr>
              <a:t>It allows an attacker to coerce the application to send a crafted request to an unexpected destination, even when protected by a firewall, VPN, or another type of network access control list (ACL).</a:t>
            </a:r>
          </a:p>
          <a:p>
            <a:pPr algn="just">
              <a:lnSpc>
                <a:spcPct val="110000"/>
              </a:lnSpc>
            </a:pPr>
            <a:r>
              <a:rPr lang="en-US" sz="1800" b="0" i="0" dirty="0">
                <a:effectLst/>
                <a:latin typeface="Roboto" panose="02000000000000000000" pitchFamily="2" charset="0"/>
              </a:rPr>
              <a:t>As modern web applications provide end-users with convenient features, fetching a URL becomes a common scenario. As a result, the incidence of SSRF is increasing. Also, the severity of SSRF is becoming higher due to cloud services and the complexity of architectures.</a:t>
            </a:r>
          </a:p>
          <a:p>
            <a:pPr algn="just">
              <a:lnSpc>
                <a:spcPct val="110000"/>
              </a:lnSpc>
            </a:pPr>
            <a:r>
              <a:rPr lang="en-US" sz="1600" b="0" i="0" dirty="0">
                <a:effectLst/>
                <a:latin typeface="Roboto" panose="02000000000000000000" pitchFamily="2" charset="0"/>
                <a:hlinkClick r:id="rId3"/>
              </a:rPr>
              <a:t>https://owasp.org/Top10/A10_2021-Server-Side_Request_Forgery_%28SSRF%29/</a:t>
            </a:r>
            <a:endParaRPr lang="en-US" sz="1600" b="0" i="0" dirty="0">
              <a:effectLst/>
              <a:latin typeface="Roboto" panose="02000000000000000000" pitchFamily="2" charset="0"/>
            </a:endParaRPr>
          </a:p>
          <a:p>
            <a:pPr algn="just">
              <a:lnSpc>
                <a:spcPct val="110000"/>
              </a:lnSpc>
            </a:pPr>
            <a:endParaRPr lang="en-US" sz="1800" b="0" i="0" dirty="0">
              <a:effectLst/>
              <a:latin typeface="Roboto" panose="02000000000000000000" pitchFamily="2" charset="0"/>
            </a:endParaRPr>
          </a:p>
        </p:txBody>
      </p:sp>
      <p:pic>
        <p:nvPicPr>
          <p:cNvPr id="5" name="Picture 4">
            <a:extLst>
              <a:ext uri="{FF2B5EF4-FFF2-40B4-BE49-F238E27FC236}">
                <a16:creationId xmlns:a16="http://schemas.microsoft.com/office/drawing/2014/main" id="{7B0CDF38-67E7-55F2-F6C0-E025C37A593A}"/>
              </a:ext>
            </a:extLst>
          </p:cNvPr>
          <p:cNvPicPr>
            <a:picLocks noChangeAspect="1"/>
          </p:cNvPicPr>
          <p:nvPr/>
        </p:nvPicPr>
        <p:blipFill>
          <a:blip r:embed="rId4"/>
          <a:stretch>
            <a:fillRect/>
          </a:stretch>
        </p:blipFill>
        <p:spPr>
          <a:xfrm>
            <a:off x="6468897" y="3028154"/>
            <a:ext cx="5390868" cy="1716566"/>
          </a:xfrm>
          <a:prstGeom prst="rect">
            <a:avLst/>
          </a:prstGeom>
        </p:spPr>
      </p:pic>
    </p:spTree>
    <p:extLst>
      <p:ext uri="{BB962C8B-B14F-4D97-AF65-F5344CB8AC3E}">
        <p14:creationId xmlns:p14="http://schemas.microsoft.com/office/powerpoint/2010/main" val="4227038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network&#10;&#10;Description automatically generated">
            <a:extLst>
              <a:ext uri="{FF2B5EF4-FFF2-40B4-BE49-F238E27FC236}">
                <a16:creationId xmlns:a16="http://schemas.microsoft.com/office/drawing/2014/main" id="{C7A9B0A1-524D-2685-2A5C-A7E56B93B710}"/>
              </a:ext>
            </a:extLst>
          </p:cNvPr>
          <p:cNvPicPr>
            <a:picLocks noChangeAspect="1"/>
          </p:cNvPicPr>
          <p:nvPr/>
        </p:nvPicPr>
        <p:blipFill rotWithShape="1">
          <a:blip r:embed="rId2"/>
          <a:srcRect l="9091" t="17853"/>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092EA7-4E39-77C1-42B8-C701C3C90845}"/>
              </a:ext>
            </a:extLst>
          </p:cNvPr>
          <p:cNvSpPr>
            <a:spLocks noGrp="1"/>
          </p:cNvSpPr>
          <p:nvPr>
            <p:ph type="ctrTitle"/>
          </p:nvPr>
        </p:nvSpPr>
        <p:spPr>
          <a:xfrm>
            <a:off x="404553" y="3091928"/>
            <a:ext cx="9078562" cy="2387600"/>
          </a:xfrm>
        </p:spPr>
        <p:txBody>
          <a:bodyPr>
            <a:normAutofit/>
          </a:bodyPr>
          <a:lstStyle/>
          <a:p>
            <a:pPr algn="l"/>
            <a:br>
              <a:rPr lang="en-US" sz="5100" dirty="0">
                <a:solidFill>
                  <a:schemeClr val="bg1"/>
                </a:solidFill>
              </a:rPr>
            </a:br>
            <a:r>
              <a:rPr lang="en-US" sz="5100" dirty="0">
                <a:solidFill>
                  <a:schemeClr val="bg1"/>
                </a:solidFill>
              </a:rPr>
              <a:t>ICTWEB513 – Build Dynamic Websites</a:t>
            </a:r>
            <a:endParaRPr lang="en-AU" sz="5100" dirty="0">
              <a:solidFill>
                <a:schemeClr val="bg1"/>
              </a:solidFill>
            </a:endParaRP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5E855D1-FAB8-DFF6-CC4B-2111D796BC82}"/>
              </a:ext>
            </a:extLst>
          </p:cNvPr>
          <p:cNvSpPr>
            <a:spLocks noGrp="1"/>
          </p:cNvSpPr>
          <p:nvPr>
            <p:ph type="subTitle" idx="1"/>
          </p:nvPr>
        </p:nvSpPr>
        <p:spPr>
          <a:xfrm>
            <a:off x="404553" y="5624945"/>
            <a:ext cx="9078562" cy="592975"/>
          </a:xfrm>
        </p:spPr>
        <p:txBody>
          <a:bodyPr anchor="ctr">
            <a:normAutofit/>
          </a:bodyPr>
          <a:lstStyle/>
          <a:p>
            <a:pPr algn="l"/>
            <a:r>
              <a:rPr lang="en-US" sz="2200" dirty="0">
                <a:solidFill>
                  <a:schemeClr val="bg1"/>
                </a:solidFill>
              </a:rPr>
              <a:t>1.4 - Web programming concepts: </a:t>
            </a:r>
            <a:r>
              <a:rPr lang="en-US" sz="2200" dirty="0">
                <a:solidFill>
                  <a:srgbClr val="002060"/>
                </a:solidFill>
              </a:rPr>
              <a:t>Hypertext Transfer Protocol (HTTP)</a:t>
            </a:r>
            <a:endParaRPr lang="en-AU" sz="2200" dirty="0">
              <a:solidFill>
                <a:srgbClr val="002060"/>
              </a:solidFill>
            </a:endParaRPr>
          </a:p>
        </p:txBody>
      </p:sp>
    </p:spTree>
    <p:extLst>
      <p:ext uri="{BB962C8B-B14F-4D97-AF65-F5344CB8AC3E}">
        <p14:creationId xmlns:p14="http://schemas.microsoft.com/office/powerpoint/2010/main" val="2201695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2ED4A-78FB-77E2-86DD-8A1628A0BBC6}"/>
              </a:ext>
            </a:extLst>
          </p:cNvPr>
          <p:cNvSpPr>
            <a:spLocks noGrp="1"/>
          </p:cNvSpPr>
          <p:nvPr>
            <p:ph type="title"/>
          </p:nvPr>
        </p:nvSpPr>
        <p:spPr>
          <a:xfrm>
            <a:off x="411480" y="991443"/>
            <a:ext cx="4443154" cy="1087819"/>
          </a:xfrm>
        </p:spPr>
        <p:txBody>
          <a:bodyPr anchor="b">
            <a:normAutofit/>
          </a:bodyPr>
          <a:lstStyle/>
          <a:p>
            <a:r>
              <a:rPr lang="en-AU" sz="3400"/>
              <a:t>Hypertext Transfer Protocol (HTTP)</a:t>
            </a:r>
          </a:p>
        </p:txBody>
      </p:sp>
      <p:sp>
        <p:nvSpPr>
          <p:cNvPr id="30" name="Rectangle 29">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421F0B0-D894-04BD-8211-81547A659B96}"/>
              </a:ext>
            </a:extLst>
          </p:cNvPr>
          <p:cNvSpPr>
            <a:spLocks noGrp="1"/>
          </p:cNvSpPr>
          <p:nvPr>
            <p:ph idx="1"/>
          </p:nvPr>
        </p:nvSpPr>
        <p:spPr>
          <a:xfrm>
            <a:off x="411480" y="2510108"/>
            <a:ext cx="4018280" cy="3666855"/>
          </a:xfrm>
        </p:spPr>
        <p:txBody>
          <a:bodyPr>
            <a:normAutofit fontScale="85000" lnSpcReduction="20000"/>
          </a:bodyPr>
          <a:lstStyle/>
          <a:p>
            <a:pPr algn="just">
              <a:lnSpc>
                <a:spcPct val="110000"/>
              </a:lnSpc>
            </a:pPr>
            <a:r>
              <a:rPr lang="en-US" sz="2000" dirty="0"/>
              <a:t>is the foundation of WWW and is used to load web pages (such as HTML documents) via hypertext links.</a:t>
            </a:r>
          </a:p>
          <a:p>
            <a:pPr algn="just">
              <a:lnSpc>
                <a:spcPct val="110000"/>
              </a:lnSpc>
            </a:pPr>
            <a:r>
              <a:rPr lang="en-US" sz="2000" dirty="0"/>
              <a:t>is an application layer protocol that operates on top of other layers of the network protocol stack to convey data between networked devices</a:t>
            </a:r>
          </a:p>
          <a:p>
            <a:pPr algn="just">
              <a:lnSpc>
                <a:spcPct val="110000"/>
              </a:lnSpc>
            </a:pPr>
            <a:r>
              <a:rPr lang="en-US" sz="2000" b="1" dirty="0"/>
              <a:t>HTTPS</a:t>
            </a:r>
            <a:r>
              <a:rPr lang="en-US" sz="2000" dirty="0"/>
              <a:t> – it means that the protocol being used is working with </a:t>
            </a:r>
            <a:r>
              <a:rPr lang="en-US" sz="2000" b="1" dirty="0"/>
              <a:t>SSL</a:t>
            </a:r>
            <a:r>
              <a:rPr lang="en-US" sz="2000" dirty="0"/>
              <a:t>(TLS) as a sub-layer on HTTP. </a:t>
            </a:r>
          </a:p>
          <a:p>
            <a:pPr algn="just">
              <a:lnSpc>
                <a:spcPct val="110000"/>
              </a:lnSpc>
            </a:pPr>
            <a:r>
              <a:rPr lang="en-US" sz="2000" dirty="0"/>
              <a:t>HTTPS – encrypts and decrypts both user HTTP page requests and the web server’s response pages.</a:t>
            </a:r>
            <a:endParaRPr lang="en-AU" sz="2000" dirty="0"/>
          </a:p>
        </p:txBody>
      </p:sp>
      <p:pic>
        <p:nvPicPr>
          <p:cNvPr id="5" name="Picture 4">
            <a:extLst>
              <a:ext uri="{FF2B5EF4-FFF2-40B4-BE49-F238E27FC236}">
                <a16:creationId xmlns:a16="http://schemas.microsoft.com/office/drawing/2014/main" id="{8D6ECB17-7217-7E8A-B97A-C2B23E3260C7}"/>
              </a:ext>
            </a:extLst>
          </p:cNvPr>
          <p:cNvPicPr>
            <a:picLocks noChangeAspect="1"/>
          </p:cNvPicPr>
          <p:nvPr/>
        </p:nvPicPr>
        <p:blipFill rotWithShape="1">
          <a:blip r:embed="rId3"/>
          <a:srcRect l="9337" t="32291" r="8677" b="32564"/>
          <a:stretch/>
        </p:blipFill>
        <p:spPr>
          <a:xfrm>
            <a:off x="4775926" y="2895857"/>
            <a:ext cx="7170388" cy="1728974"/>
          </a:xfrm>
          <a:prstGeom prst="rect">
            <a:avLst/>
          </a:prstGeom>
        </p:spPr>
      </p:pic>
    </p:spTree>
    <p:extLst>
      <p:ext uri="{BB962C8B-B14F-4D97-AF65-F5344CB8AC3E}">
        <p14:creationId xmlns:p14="http://schemas.microsoft.com/office/powerpoint/2010/main" val="1343069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2ED4A-78FB-77E2-86DD-8A1628A0BBC6}"/>
              </a:ext>
            </a:extLst>
          </p:cNvPr>
          <p:cNvSpPr>
            <a:spLocks noGrp="1"/>
          </p:cNvSpPr>
          <p:nvPr>
            <p:ph type="title"/>
          </p:nvPr>
        </p:nvSpPr>
        <p:spPr>
          <a:xfrm>
            <a:off x="411479" y="991443"/>
            <a:ext cx="5141101" cy="1087819"/>
          </a:xfrm>
        </p:spPr>
        <p:txBody>
          <a:bodyPr anchor="b">
            <a:normAutofit/>
          </a:bodyPr>
          <a:lstStyle/>
          <a:p>
            <a:r>
              <a:rPr lang="en-AU" sz="3400" dirty="0"/>
              <a:t>Networking Basics – The OSI Model</a:t>
            </a:r>
          </a:p>
        </p:txBody>
      </p:sp>
      <p:sp>
        <p:nvSpPr>
          <p:cNvPr id="39" name="Rectangle 3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421F0B0-D894-04BD-8211-81547A659B96}"/>
              </a:ext>
            </a:extLst>
          </p:cNvPr>
          <p:cNvSpPr>
            <a:spLocks noGrp="1"/>
          </p:cNvSpPr>
          <p:nvPr>
            <p:ph idx="1"/>
          </p:nvPr>
        </p:nvSpPr>
        <p:spPr>
          <a:xfrm>
            <a:off x="411479" y="2521535"/>
            <a:ext cx="5343089" cy="3345022"/>
          </a:xfrm>
        </p:spPr>
        <p:txBody>
          <a:bodyPr>
            <a:normAutofit lnSpcReduction="10000"/>
          </a:bodyPr>
          <a:lstStyle/>
          <a:p>
            <a:pPr>
              <a:lnSpc>
                <a:spcPct val="100000"/>
              </a:lnSpc>
            </a:pPr>
            <a:r>
              <a:rPr lang="en-US" sz="1800" dirty="0"/>
              <a:t>is a reference model that describes how information from a software application in one computer moves through a physical medium to the software application in another computer.</a:t>
            </a:r>
          </a:p>
          <a:p>
            <a:pPr algn="just">
              <a:lnSpc>
                <a:spcPct val="100000"/>
              </a:lnSpc>
            </a:pPr>
            <a:r>
              <a:rPr lang="en-US" sz="1800" dirty="0"/>
              <a:t>contains </a:t>
            </a:r>
            <a:r>
              <a:rPr lang="en-US" sz="1800" b="1" dirty="0"/>
              <a:t>seven</a:t>
            </a:r>
            <a:r>
              <a:rPr lang="en-US" sz="1800" dirty="0"/>
              <a:t> layers – The OSI model divides a whole task into seven sub-tasks, where each layer performs the task assigned independently.</a:t>
            </a:r>
          </a:p>
          <a:p>
            <a:pPr>
              <a:lnSpc>
                <a:spcPct val="100000"/>
              </a:lnSpc>
            </a:pPr>
            <a:r>
              <a:rPr lang="en-US" sz="1800" dirty="0"/>
              <a:t>the modern Internet is not based on OSI, but on the simpler TCP/IP model. </a:t>
            </a:r>
          </a:p>
          <a:p>
            <a:pPr lvl="1">
              <a:lnSpc>
                <a:spcPct val="100000"/>
              </a:lnSpc>
            </a:pPr>
            <a:r>
              <a:rPr lang="en-US" sz="1400" dirty="0"/>
              <a:t>The OSI 7-layer model is still widely used –  it helps visualize and communicate how networks operate and helps isolate and troubleshoot networking problems</a:t>
            </a:r>
          </a:p>
          <a:p>
            <a:pPr>
              <a:lnSpc>
                <a:spcPct val="100000"/>
              </a:lnSpc>
            </a:pPr>
            <a:endParaRPr lang="en-AU" sz="1800" dirty="0"/>
          </a:p>
        </p:txBody>
      </p:sp>
      <p:grpSp>
        <p:nvGrpSpPr>
          <p:cNvPr id="16" name="Group 15">
            <a:extLst>
              <a:ext uri="{FF2B5EF4-FFF2-40B4-BE49-F238E27FC236}">
                <a16:creationId xmlns:a16="http://schemas.microsoft.com/office/drawing/2014/main" id="{3590A9A2-00DB-F087-CF57-52857227AA1F}"/>
              </a:ext>
            </a:extLst>
          </p:cNvPr>
          <p:cNvGrpSpPr/>
          <p:nvPr/>
        </p:nvGrpSpPr>
        <p:grpSpPr>
          <a:xfrm>
            <a:off x="5917128" y="1351280"/>
            <a:ext cx="6112313" cy="4141195"/>
            <a:chOff x="5409128" y="1270000"/>
            <a:chExt cx="6112313" cy="4141195"/>
          </a:xfrm>
        </p:grpSpPr>
        <p:pic>
          <p:nvPicPr>
            <p:cNvPr id="6" name="Picture 5">
              <a:extLst>
                <a:ext uri="{FF2B5EF4-FFF2-40B4-BE49-F238E27FC236}">
                  <a16:creationId xmlns:a16="http://schemas.microsoft.com/office/drawing/2014/main" id="{1E28252A-10F1-6BE6-6D5F-7E0C2670364E}"/>
                </a:ext>
              </a:extLst>
            </p:cNvPr>
            <p:cNvPicPr>
              <a:picLocks noChangeAspect="1"/>
            </p:cNvPicPr>
            <p:nvPr/>
          </p:nvPicPr>
          <p:blipFill rotWithShape="1">
            <a:blip r:embed="rId3"/>
            <a:srcRect l="3920" t="3696" r="3351" b="5203"/>
            <a:stretch/>
          </p:blipFill>
          <p:spPr>
            <a:xfrm>
              <a:off x="6350001" y="1270000"/>
              <a:ext cx="5171440" cy="4141195"/>
            </a:xfrm>
            <a:prstGeom prst="rect">
              <a:avLst/>
            </a:prstGeom>
            <a:ln>
              <a:noFill/>
            </a:ln>
          </p:spPr>
        </p:pic>
        <p:sp>
          <p:nvSpPr>
            <p:cNvPr id="7" name="Left Brace 6">
              <a:extLst>
                <a:ext uri="{FF2B5EF4-FFF2-40B4-BE49-F238E27FC236}">
                  <a16:creationId xmlns:a16="http://schemas.microsoft.com/office/drawing/2014/main" id="{90A5D8E8-DF85-CDA0-5F77-99584A62FC16}"/>
                </a:ext>
              </a:extLst>
            </p:cNvPr>
            <p:cNvSpPr/>
            <p:nvPr/>
          </p:nvSpPr>
          <p:spPr>
            <a:xfrm>
              <a:off x="6131420" y="1270000"/>
              <a:ext cx="310020" cy="1737360"/>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Left Brace 7">
              <a:extLst>
                <a:ext uri="{FF2B5EF4-FFF2-40B4-BE49-F238E27FC236}">
                  <a16:creationId xmlns:a16="http://schemas.microsoft.com/office/drawing/2014/main" id="{1CFD555F-9BFD-ED30-31C7-B6DD87DC8870}"/>
                </a:ext>
              </a:extLst>
            </p:cNvPr>
            <p:cNvSpPr/>
            <p:nvPr/>
          </p:nvSpPr>
          <p:spPr>
            <a:xfrm>
              <a:off x="6131420" y="3673835"/>
              <a:ext cx="310020" cy="1737360"/>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TextBox 9">
              <a:extLst>
                <a:ext uri="{FF2B5EF4-FFF2-40B4-BE49-F238E27FC236}">
                  <a16:creationId xmlns:a16="http://schemas.microsoft.com/office/drawing/2014/main" id="{89892515-F78D-BC76-1228-8FB3BE252CE5}"/>
                </a:ext>
              </a:extLst>
            </p:cNvPr>
            <p:cNvSpPr txBox="1"/>
            <p:nvPr/>
          </p:nvSpPr>
          <p:spPr>
            <a:xfrm rot="16200000">
              <a:off x="5317689" y="1961150"/>
              <a:ext cx="1245209" cy="276999"/>
            </a:xfrm>
            <a:prstGeom prst="rect">
              <a:avLst/>
            </a:prstGeom>
            <a:noFill/>
          </p:spPr>
          <p:txBody>
            <a:bodyPr wrap="square">
              <a:spAutoFit/>
            </a:bodyPr>
            <a:lstStyle/>
            <a:p>
              <a:r>
                <a:rPr lang="en-US" sz="1200" dirty="0">
                  <a:solidFill>
                    <a:schemeClr val="accent5"/>
                  </a:solidFill>
                </a:rPr>
                <a:t>Software Layers</a:t>
              </a:r>
              <a:endParaRPr lang="en-AU" sz="1200" dirty="0">
                <a:solidFill>
                  <a:schemeClr val="accent5"/>
                </a:solidFill>
              </a:endParaRPr>
            </a:p>
          </p:txBody>
        </p:sp>
        <p:sp>
          <p:nvSpPr>
            <p:cNvPr id="11" name="TextBox 10">
              <a:extLst>
                <a:ext uri="{FF2B5EF4-FFF2-40B4-BE49-F238E27FC236}">
                  <a16:creationId xmlns:a16="http://schemas.microsoft.com/office/drawing/2014/main" id="{55F1D993-530D-86EB-462F-CBCC5C002F61}"/>
                </a:ext>
              </a:extLst>
            </p:cNvPr>
            <p:cNvSpPr txBox="1"/>
            <p:nvPr/>
          </p:nvSpPr>
          <p:spPr>
            <a:xfrm rot="16200000">
              <a:off x="5334896" y="4404015"/>
              <a:ext cx="1245209" cy="276999"/>
            </a:xfrm>
            <a:prstGeom prst="rect">
              <a:avLst/>
            </a:prstGeom>
            <a:noFill/>
          </p:spPr>
          <p:txBody>
            <a:bodyPr wrap="square">
              <a:spAutoFit/>
            </a:bodyPr>
            <a:lstStyle/>
            <a:p>
              <a:r>
                <a:rPr lang="en-US" sz="1200" dirty="0">
                  <a:solidFill>
                    <a:schemeClr val="accent5"/>
                  </a:solidFill>
                </a:rPr>
                <a:t>Hardware Layers</a:t>
              </a:r>
              <a:endParaRPr lang="en-AU" sz="1200" dirty="0">
                <a:solidFill>
                  <a:schemeClr val="accent5"/>
                </a:solidFill>
              </a:endParaRPr>
            </a:p>
          </p:txBody>
        </p:sp>
        <p:sp>
          <p:nvSpPr>
            <p:cNvPr id="12" name="TextBox 11">
              <a:extLst>
                <a:ext uri="{FF2B5EF4-FFF2-40B4-BE49-F238E27FC236}">
                  <a16:creationId xmlns:a16="http://schemas.microsoft.com/office/drawing/2014/main" id="{46182D45-EA7A-10D0-70DA-F059911B9FD1}"/>
                </a:ext>
              </a:extLst>
            </p:cNvPr>
            <p:cNvSpPr txBox="1"/>
            <p:nvPr/>
          </p:nvSpPr>
          <p:spPr>
            <a:xfrm>
              <a:off x="5409128" y="3250229"/>
              <a:ext cx="1245209" cy="276999"/>
            </a:xfrm>
            <a:prstGeom prst="rect">
              <a:avLst/>
            </a:prstGeom>
            <a:noFill/>
          </p:spPr>
          <p:txBody>
            <a:bodyPr wrap="square">
              <a:spAutoFit/>
            </a:bodyPr>
            <a:lstStyle/>
            <a:p>
              <a:r>
                <a:rPr lang="en-US" sz="1200" dirty="0">
                  <a:solidFill>
                    <a:schemeClr val="accent5"/>
                  </a:solidFill>
                </a:rPr>
                <a:t>Heart of OSI</a:t>
              </a:r>
              <a:endParaRPr lang="en-AU" sz="1200" dirty="0">
                <a:solidFill>
                  <a:schemeClr val="accent5"/>
                </a:solidFill>
              </a:endParaRPr>
            </a:p>
          </p:txBody>
        </p:sp>
        <p:cxnSp>
          <p:nvCxnSpPr>
            <p:cNvPr id="14" name="Straight Arrow Connector 13">
              <a:extLst>
                <a:ext uri="{FF2B5EF4-FFF2-40B4-BE49-F238E27FC236}">
                  <a16:creationId xmlns:a16="http://schemas.microsoft.com/office/drawing/2014/main" id="{A8C2A564-C23E-0C16-5328-7E412D8F3A44}"/>
                </a:ext>
              </a:extLst>
            </p:cNvPr>
            <p:cNvCxnSpPr>
              <a:cxnSpLocks/>
            </p:cNvCxnSpPr>
            <p:nvPr/>
          </p:nvCxnSpPr>
          <p:spPr>
            <a:xfrm flipH="1" flipV="1">
              <a:off x="6243180" y="3388360"/>
              <a:ext cx="198260" cy="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54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4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The OSI Model</a:t>
            </a:r>
          </a:p>
        </p:txBody>
      </p:sp>
      <p:sp>
        <p:nvSpPr>
          <p:cNvPr id="47" name="Rectangle 4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1115568" y="2481943"/>
            <a:ext cx="10168128" cy="3695020"/>
          </a:xfrm>
        </p:spPr>
        <p:txBody>
          <a:bodyPr>
            <a:normAutofit/>
          </a:bodyPr>
          <a:lstStyle/>
          <a:p>
            <a:pPr marL="0" indent="0" algn="just">
              <a:lnSpc>
                <a:spcPct val="100000"/>
              </a:lnSpc>
              <a:buNone/>
            </a:pPr>
            <a:r>
              <a:rPr lang="en-US" sz="2400" dirty="0"/>
              <a:t>The OSI model helps users and operators of computer networks to do the following things:</a:t>
            </a:r>
          </a:p>
          <a:p>
            <a:pPr marL="0" indent="0" algn="just">
              <a:lnSpc>
                <a:spcPct val="100000"/>
              </a:lnSpc>
              <a:buNone/>
            </a:pPr>
            <a:endParaRPr lang="en-US" sz="2400" dirty="0"/>
          </a:p>
          <a:p>
            <a:pPr marL="457200" indent="-457200" algn="just">
              <a:lnSpc>
                <a:spcPct val="100000"/>
              </a:lnSpc>
              <a:buFont typeface="+mj-lt"/>
              <a:buAutoNum type="arabicPeriod"/>
            </a:pPr>
            <a:r>
              <a:rPr lang="en-US" sz="2000" dirty="0"/>
              <a:t>Determine the required hardware and software to build their network.</a:t>
            </a:r>
          </a:p>
          <a:p>
            <a:pPr marL="457200" indent="-457200" algn="just">
              <a:lnSpc>
                <a:spcPct val="100000"/>
              </a:lnSpc>
              <a:buFont typeface="+mj-lt"/>
              <a:buAutoNum type="arabicPeriod"/>
            </a:pPr>
            <a:r>
              <a:rPr lang="en-US" sz="2000" dirty="0"/>
              <a:t>Understand and communicate the process followed by components communicating across a network.</a:t>
            </a:r>
          </a:p>
          <a:p>
            <a:pPr marL="457200" indent="-457200" algn="just">
              <a:lnSpc>
                <a:spcPct val="100000"/>
              </a:lnSpc>
              <a:buFont typeface="+mj-lt"/>
              <a:buAutoNum type="arabicPeriod"/>
            </a:pPr>
            <a:r>
              <a:rPr lang="en-US" sz="2000" dirty="0"/>
              <a:t>Perform troubleshooting, by identifying which network layer is causing an issue and focusing efforts on that layer.</a:t>
            </a:r>
          </a:p>
          <a:p>
            <a:pPr algn="just"/>
            <a:endParaRPr lang="en-US" sz="2000" dirty="0"/>
          </a:p>
        </p:txBody>
      </p:sp>
    </p:spTree>
    <p:extLst>
      <p:ext uri="{BB962C8B-B14F-4D97-AF65-F5344CB8AC3E}">
        <p14:creationId xmlns:p14="http://schemas.microsoft.com/office/powerpoint/2010/main" val="752059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2ED4A-78FB-77E2-86DD-8A1628A0BBC6}"/>
              </a:ext>
            </a:extLst>
          </p:cNvPr>
          <p:cNvSpPr>
            <a:spLocks noGrp="1"/>
          </p:cNvSpPr>
          <p:nvPr>
            <p:ph type="title"/>
          </p:nvPr>
        </p:nvSpPr>
        <p:spPr>
          <a:xfrm>
            <a:off x="411480" y="991443"/>
            <a:ext cx="4443154" cy="1087819"/>
          </a:xfrm>
        </p:spPr>
        <p:txBody>
          <a:bodyPr anchor="b">
            <a:normAutofit/>
          </a:bodyPr>
          <a:lstStyle/>
          <a:p>
            <a:r>
              <a:rPr lang="en-AU" sz="3400" dirty="0"/>
              <a:t>OSI vs TCP/IP</a:t>
            </a:r>
          </a:p>
        </p:txBody>
      </p:sp>
      <p:sp>
        <p:nvSpPr>
          <p:cNvPr id="48" name="Rectangle 4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421F0B0-D894-04BD-8211-81547A659B96}"/>
              </a:ext>
            </a:extLst>
          </p:cNvPr>
          <p:cNvSpPr>
            <a:spLocks noGrp="1"/>
          </p:cNvSpPr>
          <p:nvPr>
            <p:ph idx="1"/>
          </p:nvPr>
        </p:nvSpPr>
        <p:spPr>
          <a:xfrm>
            <a:off x="411480" y="2684095"/>
            <a:ext cx="4443154" cy="3492868"/>
          </a:xfrm>
        </p:spPr>
        <p:txBody>
          <a:bodyPr>
            <a:normAutofit/>
          </a:bodyPr>
          <a:lstStyle/>
          <a:p>
            <a:pPr algn="just">
              <a:lnSpc>
                <a:spcPct val="100000"/>
              </a:lnSpc>
            </a:pPr>
            <a:r>
              <a:rPr lang="en-US" sz="1500" dirty="0"/>
              <a:t>OSI layers 5, 6, and 7 are combined into one Application Layer in TCP/IP</a:t>
            </a:r>
          </a:p>
          <a:p>
            <a:pPr algn="just">
              <a:lnSpc>
                <a:spcPct val="100000"/>
              </a:lnSpc>
            </a:pPr>
            <a:r>
              <a:rPr lang="en-US" sz="1500" dirty="0"/>
              <a:t>OSI layers 1, and 2 are combined into one Network Access Layer in TCP/IP</a:t>
            </a:r>
          </a:p>
          <a:p>
            <a:pPr algn="just">
              <a:lnSpc>
                <a:spcPct val="100000"/>
              </a:lnSpc>
            </a:pPr>
            <a:r>
              <a:rPr lang="en-US" sz="1500" dirty="0"/>
              <a:t>TCP/IP is a functional model designed to solve specific communication problems, and which is based on specific, standard protocols. OSI is a generic, protocol-independent model intended to describe all forms of network communication.</a:t>
            </a:r>
          </a:p>
          <a:p>
            <a:pPr algn="just">
              <a:lnSpc>
                <a:spcPct val="100000"/>
              </a:lnSpc>
            </a:pPr>
            <a:r>
              <a:rPr lang="en-US" sz="1500" dirty="0"/>
              <a:t>In TCP/IP, most applications use all the layers, while in OSI simple applications do not use all seven layers. Only layers 1, 2 and 3 are mandatory to enable any data communication.</a:t>
            </a:r>
            <a:endParaRPr lang="en-AU" sz="1500" dirty="0"/>
          </a:p>
        </p:txBody>
      </p:sp>
      <p:pic>
        <p:nvPicPr>
          <p:cNvPr id="4" name="Picture 3">
            <a:extLst>
              <a:ext uri="{FF2B5EF4-FFF2-40B4-BE49-F238E27FC236}">
                <a16:creationId xmlns:a16="http://schemas.microsoft.com/office/drawing/2014/main" id="{04981F32-CBAE-40F2-1CA0-5B679B18CFC8}"/>
              </a:ext>
            </a:extLst>
          </p:cNvPr>
          <p:cNvPicPr>
            <a:picLocks noChangeAspect="1"/>
          </p:cNvPicPr>
          <p:nvPr/>
        </p:nvPicPr>
        <p:blipFill>
          <a:blip r:embed="rId3"/>
          <a:stretch>
            <a:fillRect/>
          </a:stretch>
        </p:blipFill>
        <p:spPr>
          <a:xfrm>
            <a:off x="5385816" y="1316236"/>
            <a:ext cx="6440424" cy="4170173"/>
          </a:xfrm>
          <a:prstGeom prst="rect">
            <a:avLst/>
          </a:prstGeom>
        </p:spPr>
      </p:pic>
    </p:spTree>
    <p:extLst>
      <p:ext uri="{BB962C8B-B14F-4D97-AF65-F5344CB8AC3E}">
        <p14:creationId xmlns:p14="http://schemas.microsoft.com/office/powerpoint/2010/main" val="796475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network&#10;&#10;Description automatically generated">
            <a:extLst>
              <a:ext uri="{FF2B5EF4-FFF2-40B4-BE49-F238E27FC236}">
                <a16:creationId xmlns:a16="http://schemas.microsoft.com/office/drawing/2014/main" id="{C7A9B0A1-524D-2685-2A5C-A7E56B93B710}"/>
              </a:ext>
            </a:extLst>
          </p:cNvPr>
          <p:cNvPicPr>
            <a:picLocks noChangeAspect="1"/>
          </p:cNvPicPr>
          <p:nvPr/>
        </p:nvPicPr>
        <p:blipFill rotWithShape="1">
          <a:blip r:embed="rId2"/>
          <a:srcRect l="9091" t="17853"/>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092EA7-4E39-77C1-42B8-C701C3C90845}"/>
              </a:ext>
            </a:extLst>
          </p:cNvPr>
          <p:cNvSpPr>
            <a:spLocks noGrp="1"/>
          </p:cNvSpPr>
          <p:nvPr>
            <p:ph type="ctrTitle"/>
          </p:nvPr>
        </p:nvSpPr>
        <p:spPr>
          <a:xfrm>
            <a:off x="404553" y="3091928"/>
            <a:ext cx="9078562" cy="2387600"/>
          </a:xfrm>
        </p:spPr>
        <p:txBody>
          <a:bodyPr>
            <a:normAutofit/>
          </a:bodyPr>
          <a:lstStyle/>
          <a:p>
            <a:pPr algn="l"/>
            <a:br>
              <a:rPr lang="en-US" sz="5100" dirty="0">
                <a:solidFill>
                  <a:schemeClr val="bg1"/>
                </a:solidFill>
              </a:rPr>
            </a:br>
            <a:r>
              <a:rPr lang="en-US" sz="5100" dirty="0">
                <a:solidFill>
                  <a:schemeClr val="bg1"/>
                </a:solidFill>
              </a:rPr>
              <a:t>ICTWEB513 – Build Dynamic Websites</a:t>
            </a:r>
            <a:endParaRPr lang="en-AU" sz="5100" dirty="0">
              <a:solidFill>
                <a:schemeClr val="bg1"/>
              </a:solidFill>
            </a:endParaRP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5E855D1-FAB8-DFF6-CC4B-2111D796BC82}"/>
              </a:ext>
            </a:extLst>
          </p:cNvPr>
          <p:cNvSpPr>
            <a:spLocks noGrp="1"/>
          </p:cNvSpPr>
          <p:nvPr>
            <p:ph type="subTitle" idx="1"/>
          </p:nvPr>
        </p:nvSpPr>
        <p:spPr>
          <a:xfrm>
            <a:off x="404553" y="5624945"/>
            <a:ext cx="9078562" cy="592975"/>
          </a:xfrm>
        </p:spPr>
        <p:txBody>
          <a:bodyPr anchor="ctr">
            <a:normAutofit/>
          </a:bodyPr>
          <a:lstStyle/>
          <a:p>
            <a:pPr algn="l"/>
            <a:r>
              <a:rPr lang="en-US" sz="2200" dirty="0">
                <a:solidFill>
                  <a:schemeClr val="bg1"/>
                </a:solidFill>
              </a:rPr>
              <a:t>1.5 – Web programming concepts: </a:t>
            </a:r>
            <a:r>
              <a:rPr lang="en-US" sz="2200" dirty="0">
                <a:solidFill>
                  <a:srgbClr val="002060"/>
                </a:solidFill>
              </a:rPr>
              <a:t>Session Management</a:t>
            </a:r>
            <a:endParaRPr lang="en-AU" sz="2200" dirty="0">
              <a:solidFill>
                <a:srgbClr val="002060"/>
              </a:solidFill>
            </a:endParaRPr>
          </a:p>
        </p:txBody>
      </p:sp>
    </p:spTree>
    <p:extLst>
      <p:ext uri="{BB962C8B-B14F-4D97-AF65-F5344CB8AC3E}">
        <p14:creationId xmlns:p14="http://schemas.microsoft.com/office/powerpoint/2010/main" val="4094980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2ED4A-78FB-77E2-86DD-8A1628A0BBC6}"/>
              </a:ext>
            </a:extLst>
          </p:cNvPr>
          <p:cNvSpPr>
            <a:spLocks noGrp="1"/>
          </p:cNvSpPr>
          <p:nvPr>
            <p:ph type="title"/>
          </p:nvPr>
        </p:nvSpPr>
        <p:spPr>
          <a:xfrm>
            <a:off x="411480" y="991443"/>
            <a:ext cx="6121400" cy="1087819"/>
          </a:xfrm>
        </p:spPr>
        <p:txBody>
          <a:bodyPr anchor="b">
            <a:normAutofit/>
          </a:bodyPr>
          <a:lstStyle/>
          <a:p>
            <a:r>
              <a:rPr lang="en-AU" sz="3400" dirty="0"/>
              <a:t>Session Management</a:t>
            </a:r>
          </a:p>
        </p:txBody>
      </p:sp>
      <p:sp>
        <p:nvSpPr>
          <p:cNvPr id="48" name="Rectangle 4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421F0B0-D894-04BD-8211-81547A659B96}"/>
              </a:ext>
            </a:extLst>
          </p:cNvPr>
          <p:cNvSpPr>
            <a:spLocks noGrp="1"/>
          </p:cNvSpPr>
          <p:nvPr>
            <p:ph idx="1"/>
          </p:nvPr>
        </p:nvSpPr>
        <p:spPr>
          <a:xfrm>
            <a:off x="411480" y="2684095"/>
            <a:ext cx="5420640" cy="3492868"/>
          </a:xfrm>
        </p:spPr>
        <p:txBody>
          <a:bodyPr>
            <a:normAutofit/>
          </a:bodyPr>
          <a:lstStyle/>
          <a:p>
            <a:pPr algn="just">
              <a:lnSpc>
                <a:spcPct val="100000"/>
              </a:lnSpc>
            </a:pPr>
            <a:r>
              <a:rPr lang="en-US" sz="1600" dirty="0"/>
              <a:t>manages sessions between the web application and the users.</a:t>
            </a:r>
          </a:p>
          <a:p>
            <a:pPr algn="just">
              <a:lnSpc>
                <a:spcPct val="100000"/>
              </a:lnSpc>
            </a:pPr>
            <a:r>
              <a:rPr lang="en-US" sz="1600" dirty="0"/>
              <a:t>When a user visits a website, a session is made containing multiple requests and responses over HTTP.</a:t>
            </a:r>
          </a:p>
          <a:p>
            <a:pPr algn="just">
              <a:lnSpc>
                <a:spcPct val="100000"/>
              </a:lnSpc>
            </a:pPr>
            <a:r>
              <a:rPr lang="en-US" sz="1600" dirty="0"/>
              <a:t> Web session is a sequence of network HTTP request and response transactions associated with the same user. </a:t>
            </a:r>
          </a:p>
          <a:p>
            <a:pPr algn="just">
              <a:lnSpc>
                <a:spcPct val="100000"/>
              </a:lnSpc>
            </a:pPr>
            <a:r>
              <a:rPr lang="en-US" sz="1600" dirty="0"/>
              <a:t>HTTP is a stateless protocol – each request and response are independent of other web processes.</a:t>
            </a:r>
          </a:p>
          <a:p>
            <a:pPr algn="just">
              <a:lnSpc>
                <a:spcPct val="100000"/>
              </a:lnSpc>
            </a:pPr>
            <a:r>
              <a:rPr lang="en-US" sz="1600" dirty="0"/>
              <a:t>web applications can provide session capabilities for both pre-authentication and post-authentication.</a:t>
            </a:r>
          </a:p>
          <a:p>
            <a:pPr lvl="1" algn="just">
              <a:lnSpc>
                <a:spcPct val="100000"/>
              </a:lnSpc>
            </a:pPr>
            <a:r>
              <a:rPr lang="en-US" sz="1200" dirty="0"/>
              <a:t>apply security access controls,  authorized access to the user’s private data and increase application usability</a:t>
            </a:r>
            <a:endParaRPr lang="en-AU" sz="1200" dirty="0"/>
          </a:p>
        </p:txBody>
      </p:sp>
      <p:pic>
        <p:nvPicPr>
          <p:cNvPr id="5" name="Picture 4">
            <a:extLst>
              <a:ext uri="{FF2B5EF4-FFF2-40B4-BE49-F238E27FC236}">
                <a16:creationId xmlns:a16="http://schemas.microsoft.com/office/drawing/2014/main" id="{79C64E16-1B4A-72F7-230C-361F30A971E7}"/>
              </a:ext>
            </a:extLst>
          </p:cNvPr>
          <p:cNvPicPr>
            <a:picLocks noChangeAspect="1"/>
          </p:cNvPicPr>
          <p:nvPr/>
        </p:nvPicPr>
        <p:blipFill>
          <a:blip r:embed="rId3"/>
          <a:stretch>
            <a:fillRect/>
          </a:stretch>
        </p:blipFill>
        <p:spPr>
          <a:xfrm>
            <a:off x="6532880" y="2684095"/>
            <a:ext cx="5420640" cy="2748068"/>
          </a:xfrm>
          <a:prstGeom prst="rect">
            <a:avLst/>
          </a:prstGeom>
        </p:spPr>
      </p:pic>
    </p:spTree>
    <p:extLst>
      <p:ext uri="{BB962C8B-B14F-4D97-AF65-F5344CB8AC3E}">
        <p14:creationId xmlns:p14="http://schemas.microsoft.com/office/powerpoint/2010/main" val="175582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3" name="Rectangle 6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Types of Structured Programming</a:t>
            </a:r>
          </a:p>
        </p:txBody>
      </p:sp>
      <p:sp>
        <p:nvSpPr>
          <p:cNvPr id="65" name="Rectangle 6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7411453" y="2478024"/>
            <a:ext cx="3872243" cy="3694176"/>
          </a:xfrm>
        </p:spPr>
        <p:txBody>
          <a:bodyPr anchor="ctr">
            <a:normAutofit/>
          </a:bodyPr>
          <a:lstStyle/>
          <a:p>
            <a:pPr algn="just"/>
            <a:r>
              <a:rPr lang="en-AU" sz="1800" dirty="0"/>
              <a:t>Object-Oriented programming (OOP) – programs are composed of data (attributes) and functions (methods).</a:t>
            </a:r>
          </a:p>
          <a:p>
            <a:pPr algn="just"/>
            <a:r>
              <a:rPr lang="en-US" sz="1800" dirty="0"/>
              <a:t>Objects can be reused within a program or in other programs. </a:t>
            </a:r>
          </a:p>
          <a:p>
            <a:pPr algn="just"/>
            <a:r>
              <a:rPr lang="en-US" sz="1800" dirty="0"/>
              <a:t>Common examples of procedural languages include:</a:t>
            </a:r>
          </a:p>
          <a:p>
            <a:pPr lvl="1" algn="just"/>
            <a:r>
              <a:rPr lang="en-US" sz="1400" dirty="0"/>
              <a:t>Java</a:t>
            </a:r>
          </a:p>
          <a:p>
            <a:pPr lvl="1" algn="just"/>
            <a:r>
              <a:rPr lang="en-US" sz="1400" dirty="0"/>
              <a:t>Python</a:t>
            </a:r>
          </a:p>
          <a:p>
            <a:pPr lvl="1" algn="just"/>
            <a:r>
              <a:rPr lang="en-US" sz="1400" dirty="0"/>
              <a:t>PHP</a:t>
            </a:r>
          </a:p>
          <a:p>
            <a:pPr lvl="1" algn="just"/>
            <a:r>
              <a:rPr lang="en-US" sz="1400" dirty="0"/>
              <a:t>C++</a:t>
            </a:r>
          </a:p>
          <a:p>
            <a:pPr lvl="1" algn="just"/>
            <a:r>
              <a:rPr lang="en-US" sz="1400" dirty="0"/>
              <a:t>Ruby</a:t>
            </a:r>
            <a:endParaRPr lang="en-AU" sz="1800" dirty="0"/>
          </a:p>
        </p:txBody>
      </p:sp>
      <p:pic>
        <p:nvPicPr>
          <p:cNvPr id="4" name="Picture 3">
            <a:extLst>
              <a:ext uri="{FF2B5EF4-FFF2-40B4-BE49-F238E27FC236}">
                <a16:creationId xmlns:a16="http://schemas.microsoft.com/office/drawing/2014/main" id="{FF7B6E36-2E45-987C-9D48-3D88AAFFB2B1}"/>
              </a:ext>
            </a:extLst>
          </p:cNvPr>
          <p:cNvPicPr>
            <a:picLocks noChangeAspect="1"/>
          </p:cNvPicPr>
          <p:nvPr/>
        </p:nvPicPr>
        <p:blipFill rotWithShape="1">
          <a:blip r:embed="rId4"/>
          <a:srcRect l="9091" t="1593" r="8227" b="1"/>
          <a:stretch/>
        </p:blipFill>
        <p:spPr>
          <a:xfrm>
            <a:off x="566928" y="2678910"/>
            <a:ext cx="6447275" cy="3493290"/>
          </a:xfrm>
          <a:prstGeom prst="rect">
            <a:avLst/>
          </a:prstGeom>
        </p:spPr>
      </p:pic>
    </p:spTree>
    <p:extLst>
      <p:ext uri="{BB962C8B-B14F-4D97-AF65-F5344CB8AC3E}">
        <p14:creationId xmlns:p14="http://schemas.microsoft.com/office/powerpoint/2010/main" val="3553863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2ED4A-78FB-77E2-86DD-8A1628A0BBC6}"/>
              </a:ext>
            </a:extLst>
          </p:cNvPr>
          <p:cNvSpPr>
            <a:spLocks noGrp="1"/>
          </p:cNvSpPr>
          <p:nvPr>
            <p:ph type="title"/>
          </p:nvPr>
        </p:nvSpPr>
        <p:spPr>
          <a:xfrm>
            <a:off x="411480" y="991443"/>
            <a:ext cx="6121400" cy="1087819"/>
          </a:xfrm>
        </p:spPr>
        <p:txBody>
          <a:bodyPr anchor="b">
            <a:normAutofit/>
          </a:bodyPr>
          <a:lstStyle/>
          <a:p>
            <a:r>
              <a:rPr lang="en-AU" sz="3400" dirty="0"/>
              <a:t>Session ID (SID)</a:t>
            </a:r>
          </a:p>
        </p:txBody>
      </p:sp>
      <p:sp>
        <p:nvSpPr>
          <p:cNvPr id="48" name="Rectangle 4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421F0B0-D894-04BD-8211-81547A659B96}"/>
              </a:ext>
            </a:extLst>
          </p:cNvPr>
          <p:cNvSpPr>
            <a:spLocks noGrp="1"/>
          </p:cNvSpPr>
          <p:nvPr>
            <p:ph idx="1"/>
          </p:nvPr>
        </p:nvSpPr>
        <p:spPr>
          <a:xfrm>
            <a:off x="411480" y="2684095"/>
            <a:ext cx="5278120" cy="3492868"/>
          </a:xfrm>
        </p:spPr>
        <p:txBody>
          <a:bodyPr>
            <a:normAutofit lnSpcReduction="10000"/>
          </a:bodyPr>
          <a:lstStyle/>
          <a:p>
            <a:pPr algn="just">
              <a:lnSpc>
                <a:spcPct val="100000"/>
              </a:lnSpc>
            </a:pPr>
            <a:r>
              <a:rPr lang="en-US" sz="1800" dirty="0"/>
              <a:t>is a unique number a server assigns to requesting clients – used to identify and track user activity. </a:t>
            </a:r>
          </a:p>
          <a:p>
            <a:pPr lvl="1" algn="just">
              <a:lnSpc>
                <a:spcPct val="100000"/>
              </a:lnSpc>
            </a:pPr>
            <a:r>
              <a:rPr lang="en-US" sz="1400" dirty="0"/>
              <a:t>can be a number code, numerical code, or alphanumeric code</a:t>
            </a:r>
          </a:p>
          <a:p>
            <a:pPr algn="just">
              <a:lnSpc>
                <a:spcPct val="100000"/>
              </a:lnSpc>
            </a:pPr>
            <a:r>
              <a:rPr lang="en-US" sz="1800" dirty="0"/>
              <a:t>the session ID or token binds the user authentication credentials (in the form of a user session) to the user HTTP traffic and the appropriate access controls are enforced by the web application.</a:t>
            </a:r>
          </a:p>
          <a:p>
            <a:pPr algn="just">
              <a:lnSpc>
                <a:spcPct val="100000"/>
              </a:lnSpc>
            </a:pPr>
            <a:r>
              <a:rPr lang="en-US" sz="1800" dirty="0"/>
              <a:t>Session IDs are transmitted via:</a:t>
            </a:r>
          </a:p>
          <a:p>
            <a:pPr lvl="1" algn="just">
              <a:lnSpc>
                <a:spcPct val="100000"/>
              </a:lnSpc>
            </a:pPr>
            <a:r>
              <a:rPr lang="en-US" sz="1400" dirty="0"/>
              <a:t>Cookies</a:t>
            </a:r>
          </a:p>
          <a:p>
            <a:pPr lvl="1" algn="just">
              <a:lnSpc>
                <a:spcPct val="100000"/>
              </a:lnSpc>
            </a:pPr>
            <a:r>
              <a:rPr lang="en-AU" sz="1400" dirty="0"/>
              <a:t>URL parameter</a:t>
            </a:r>
          </a:p>
          <a:p>
            <a:pPr lvl="1" algn="just">
              <a:lnSpc>
                <a:spcPct val="100000"/>
              </a:lnSpc>
            </a:pPr>
            <a:r>
              <a:rPr lang="en-AU" sz="1400" dirty="0"/>
              <a:t>Hidden Form Field</a:t>
            </a:r>
          </a:p>
        </p:txBody>
      </p:sp>
      <p:pic>
        <p:nvPicPr>
          <p:cNvPr id="8" name="Picture 7">
            <a:extLst>
              <a:ext uri="{FF2B5EF4-FFF2-40B4-BE49-F238E27FC236}">
                <a16:creationId xmlns:a16="http://schemas.microsoft.com/office/drawing/2014/main" id="{8465789B-82AE-8C0A-0B84-67ABAEA25703}"/>
              </a:ext>
            </a:extLst>
          </p:cNvPr>
          <p:cNvPicPr>
            <a:picLocks noChangeAspect="1"/>
          </p:cNvPicPr>
          <p:nvPr/>
        </p:nvPicPr>
        <p:blipFill>
          <a:blip r:embed="rId3"/>
          <a:stretch>
            <a:fillRect/>
          </a:stretch>
        </p:blipFill>
        <p:spPr>
          <a:xfrm>
            <a:off x="6031362" y="1153910"/>
            <a:ext cx="6088811" cy="3060369"/>
          </a:xfrm>
          <a:prstGeom prst="rect">
            <a:avLst/>
          </a:prstGeom>
        </p:spPr>
      </p:pic>
      <p:pic>
        <p:nvPicPr>
          <p:cNvPr id="10" name="Picture 9">
            <a:extLst>
              <a:ext uri="{FF2B5EF4-FFF2-40B4-BE49-F238E27FC236}">
                <a16:creationId xmlns:a16="http://schemas.microsoft.com/office/drawing/2014/main" id="{87D11C61-1B90-92A8-C40D-866D79D483AC}"/>
              </a:ext>
            </a:extLst>
          </p:cNvPr>
          <p:cNvPicPr>
            <a:picLocks noChangeAspect="1"/>
          </p:cNvPicPr>
          <p:nvPr/>
        </p:nvPicPr>
        <p:blipFill>
          <a:blip r:embed="rId4"/>
          <a:stretch>
            <a:fillRect/>
          </a:stretch>
        </p:blipFill>
        <p:spPr>
          <a:xfrm>
            <a:off x="6024575" y="4587638"/>
            <a:ext cx="6076289" cy="780551"/>
          </a:xfrm>
          <a:prstGeom prst="rect">
            <a:avLst/>
          </a:prstGeom>
        </p:spPr>
      </p:pic>
    </p:spTree>
    <p:extLst>
      <p:ext uri="{BB962C8B-B14F-4D97-AF65-F5344CB8AC3E}">
        <p14:creationId xmlns:p14="http://schemas.microsoft.com/office/powerpoint/2010/main" val="4142094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Session ID (SID) – Use Cases</a:t>
            </a:r>
          </a:p>
        </p:txBody>
      </p:sp>
      <p:sp>
        <p:nvSpPr>
          <p:cNvPr id="25" name="Rectangle 2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6246182" y="2276856"/>
            <a:ext cx="5037514" cy="4032504"/>
          </a:xfrm>
        </p:spPr>
        <p:txBody>
          <a:bodyPr anchor="ctr">
            <a:normAutofit/>
          </a:bodyPr>
          <a:lstStyle/>
          <a:p>
            <a:pPr algn="just">
              <a:lnSpc>
                <a:spcPct val="100000"/>
              </a:lnSpc>
            </a:pPr>
            <a:r>
              <a:rPr lang="en-US" sz="2000" b="1" dirty="0"/>
              <a:t>Analytics and tracking:</a:t>
            </a:r>
            <a:r>
              <a:rPr lang="en-US" sz="2000" dirty="0"/>
              <a:t> helps tracking user </a:t>
            </a:r>
            <a:r>
              <a:rPr lang="en-US" sz="2000" dirty="0" err="1"/>
              <a:t>behaviour</a:t>
            </a:r>
            <a:r>
              <a:rPr lang="en-US" sz="2000" dirty="0"/>
              <a:t> on a website – used for analytics and to offer customized user experience</a:t>
            </a:r>
          </a:p>
          <a:p>
            <a:pPr algn="just">
              <a:lnSpc>
                <a:spcPct val="100000"/>
              </a:lnSpc>
            </a:pPr>
            <a:endParaRPr lang="en-US" sz="2000" dirty="0"/>
          </a:p>
          <a:p>
            <a:pPr algn="just">
              <a:lnSpc>
                <a:spcPct val="100000"/>
              </a:lnSpc>
            </a:pPr>
            <a:r>
              <a:rPr lang="en-US" sz="2000" b="1" dirty="0"/>
              <a:t>State management in web apps</a:t>
            </a:r>
            <a:r>
              <a:rPr lang="en-US" sz="2000" dirty="0"/>
              <a:t>: keeps track of user activities and choices in web applications, particularly when the communication between the user's device and the server does not automatically remember previous interactions.</a:t>
            </a:r>
          </a:p>
          <a:p>
            <a:pPr algn="just">
              <a:lnSpc>
                <a:spcPct val="100000"/>
              </a:lnSpc>
            </a:pPr>
            <a:endParaRPr lang="en-US" sz="2000" dirty="0"/>
          </a:p>
        </p:txBody>
      </p:sp>
      <p:sp>
        <p:nvSpPr>
          <p:cNvPr id="5" name="Content Placeholder 2">
            <a:extLst>
              <a:ext uri="{FF2B5EF4-FFF2-40B4-BE49-F238E27FC236}">
                <a16:creationId xmlns:a16="http://schemas.microsoft.com/office/drawing/2014/main" id="{14736D24-1922-EA54-D574-B0FA83CD9FA6}"/>
              </a:ext>
            </a:extLst>
          </p:cNvPr>
          <p:cNvSpPr txBox="1">
            <a:spLocks/>
          </p:cNvSpPr>
          <p:nvPr/>
        </p:nvSpPr>
        <p:spPr>
          <a:xfrm>
            <a:off x="566928" y="2276856"/>
            <a:ext cx="5037514" cy="4032504"/>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000" b="1" dirty="0"/>
              <a:t>User authentication</a:t>
            </a:r>
            <a:r>
              <a:rPr lang="en-US" sz="2000" dirty="0"/>
              <a:t>: ensures that users stay authenticated post-login, as they navigate through different parts of a website or application.</a:t>
            </a:r>
          </a:p>
          <a:p>
            <a:pPr algn="just">
              <a:lnSpc>
                <a:spcPct val="100000"/>
              </a:lnSpc>
            </a:pPr>
            <a:endParaRPr lang="en-US" sz="2000" dirty="0"/>
          </a:p>
          <a:p>
            <a:pPr algn="just">
              <a:lnSpc>
                <a:spcPct val="100000"/>
              </a:lnSpc>
            </a:pPr>
            <a:r>
              <a:rPr lang="en-US" sz="2000" b="1" dirty="0"/>
              <a:t>Shopping carts in E-commerce:</a:t>
            </a:r>
            <a:r>
              <a:rPr lang="en-US" sz="2000" dirty="0"/>
              <a:t> keeps track of items a user has added to their cart, even if they navigate away from the page.</a:t>
            </a:r>
          </a:p>
          <a:p>
            <a:pPr algn="just">
              <a:lnSpc>
                <a:spcPct val="100000"/>
              </a:lnSpc>
            </a:pPr>
            <a:endParaRPr lang="en-US" sz="2000" dirty="0"/>
          </a:p>
          <a:p>
            <a:pPr algn="just">
              <a:lnSpc>
                <a:spcPct val="100000"/>
              </a:lnSpc>
            </a:pPr>
            <a:r>
              <a:rPr lang="en-US" sz="2000" b="1" dirty="0"/>
              <a:t>Personalization</a:t>
            </a:r>
            <a:r>
              <a:rPr lang="en-US" sz="2000" dirty="0"/>
              <a:t>: to remember user preferences and deliver a personalized experience.</a:t>
            </a:r>
          </a:p>
        </p:txBody>
      </p:sp>
    </p:spTree>
    <p:extLst>
      <p:ext uri="{BB962C8B-B14F-4D97-AF65-F5344CB8AC3E}">
        <p14:creationId xmlns:p14="http://schemas.microsoft.com/office/powerpoint/2010/main" val="1567395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45617-186F-5E8E-6EC8-0084E2A149E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Strokes/>
                    </a14:imgEffect>
                  </a14:imgLayer>
                </a14:imgProps>
              </a:ext>
            </a:extLst>
          </a:blip>
          <a:srcRect l="2816" t="21454" r="46077" b="21924"/>
          <a:stretch/>
        </p:blipFill>
        <p:spPr>
          <a:xfrm>
            <a:off x="1115615" y="2240198"/>
            <a:ext cx="4742993" cy="2371457"/>
          </a:xfrm>
          <a:prstGeom prst="rect">
            <a:avLst/>
          </a:prstGeom>
        </p:spPr>
      </p:pic>
      <p:cxnSp>
        <p:nvCxnSpPr>
          <p:cNvPr id="13" name="Straight Connector 12">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FF222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D7B7224-791C-00C7-E4FE-A241B205E2B4}"/>
              </a:ext>
            </a:extLst>
          </p:cNvPr>
          <p:cNvPicPr>
            <a:picLocks noChangeAspect="1"/>
          </p:cNvPicPr>
          <p:nvPr/>
        </p:nvPicPr>
        <p:blipFill>
          <a:blip r:embed="rId5"/>
          <a:stretch>
            <a:fillRect/>
          </a:stretch>
        </p:blipFill>
        <p:spPr>
          <a:xfrm>
            <a:off x="6343240" y="1123527"/>
            <a:ext cx="4604800" cy="4604800"/>
          </a:xfrm>
          <a:prstGeom prst="rect">
            <a:avLst/>
          </a:prstGeom>
        </p:spPr>
      </p:pic>
    </p:spTree>
    <p:extLst>
      <p:ext uri="{BB962C8B-B14F-4D97-AF65-F5344CB8AC3E}">
        <p14:creationId xmlns:p14="http://schemas.microsoft.com/office/powerpoint/2010/main" val="2148613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4" name="Rectangle 7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Types of Structured Programming</a:t>
            </a:r>
          </a:p>
        </p:txBody>
      </p:sp>
      <p:sp>
        <p:nvSpPr>
          <p:cNvPr id="76" name="Rectangle 7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91FECD-B7CF-636A-35D6-66664D23D3C1}"/>
              </a:ext>
            </a:extLst>
          </p:cNvPr>
          <p:cNvPicPr>
            <a:picLocks noChangeAspect="1"/>
          </p:cNvPicPr>
          <p:nvPr/>
        </p:nvPicPr>
        <p:blipFill rotWithShape="1">
          <a:blip r:embed="rId4"/>
          <a:srcRect l="18488" t="18252" r="17402" b="19865"/>
          <a:stretch/>
        </p:blipFill>
        <p:spPr>
          <a:xfrm>
            <a:off x="626850" y="2789605"/>
            <a:ext cx="5179207" cy="2774575"/>
          </a:xfrm>
          <a:prstGeom prst="rect">
            <a:avLst/>
          </a:prstGeom>
        </p:spPr>
      </p:pic>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6104489" y="2478024"/>
            <a:ext cx="5179207" cy="3694176"/>
          </a:xfrm>
        </p:spPr>
        <p:txBody>
          <a:bodyPr anchor="ctr">
            <a:normAutofit/>
          </a:bodyPr>
          <a:lstStyle/>
          <a:p>
            <a:pPr algn="just"/>
            <a:r>
              <a:rPr lang="en-AU" sz="1700" dirty="0"/>
              <a:t>Model-based programming  – </a:t>
            </a:r>
            <a:r>
              <a:rPr lang="en-US" sz="1700" dirty="0"/>
              <a:t>the code is organized around the steps or operations defined by the underlying model, and units of code are associated with these steps.</a:t>
            </a:r>
          </a:p>
          <a:p>
            <a:pPr algn="just"/>
            <a:r>
              <a:rPr lang="en-US" sz="1700" dirty="0"/>
              <a:t>Database query language – the structure of the code  is determined by the structure of the database and its access methods</a:t>
            </a:r>
          </a:p>
          <a:p>
            <a:pPr lvl="1" algn="just"/>
            <a:r>
              <a:rPr lang="en-US" sz="1700" dirty="0"/>
              <a:t>SQL (Structured Query Language): where units of code are associated with database operations such as SELECT, INSERT, UPDATE, and DELETE</a:t>
            </a:r>
            <a:endParaRPr lang="en-AU" sz="1700" dirty="0"/>
          </a:p>
        </p:txBody>
      </p:sp>
    </p:spTree>
    <p:extLst>
      <p:ext uri="{BB962C8B-B14F-4D97-AF65-F5344CB8AC3E}">
        <p14:creationId xmlns:p14="http://schemas.microsoft.com/office/powerpoint/2010/main" val="351432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Structured Programming</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1115568" y="2481943"/>
            <a:ext cx="10168128" cy="3695020"/>
          </a:xfrm>
        </p:spPr>
        <p:txBody>
          <a:bodyPr>
            <a:normAutofit/>
          </a:bodyPr>
          <a:lstStyle/>
          <a:p>
            <a:pPr algn="just"/>
            <a:r>
              <a:rPr lang="en-AU" sz="3200" dirty="0"/>
              <a:t>Typically have a header file that describes the modules and libraries referenced and the structure of the parameters and module interface.</a:t>
            </a:r>
          </a:p>
          <a:p>
            <a:pPr algn="just"/>
            <a:r>
              <a:rPr lang="en-AU" sz="3200" dirty="0"/>
              <a:t>Abstraction – an interface description is provided in a separate file which is then implemented into one or more units of code.</a:t>
            </a:r>
          </a:p>
          <a:p>
            <a:pPr algn="just"/>
            <a:endParaRPr lang="en-AU" sz="3200" dirty="0"/>
          </a:p>
        </p:txBody>
      </p:sp>
    </p:spTree>
    <p:extLst>
      <p:ext uri="{BB962C8B-B14F-4D97-AF65-F5344CB8AC3E}">
        <p14:creationId xmlns:p14="http://schemas.microsoft.com/office/powerpoint/2010/main" val="121722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Program Control</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1115568" y="2481943"/>
            <a:ext cx="10168128" cy="3695020"/>
          </a:xfrm>
        </p:spPr>
        <p:txBody>
          <a:bodyPr>
            <a:normAutofit/>
          </a:bodyPr>
          <a:lstStyle/>
          <a:p>
            <a:pPr algn="just"/>
            <a:r>
              <a:rPr lang="en-US" sz="3200" b="0" i="0" dirty="0">
                <a:effectLst/>
              </a:rPr>
              <a:t>Program control – determines the flow of data</a:t>
            </a:r>
          </a:p>
          <a:p>
            <a:pPr lvl="1" algn="just"/>
            <a:r>
              <a:rPr lang="en-US" sz="3200" dirty="0"/>
              <a:t>If statements</a:t>
            </a:r>
          </a:p>
          <a:p>
            <a:pPr lvl="1" algn="just"/>
            <a:r>
              <a:rPr lang="en-US" sz="3200" dirty="0"/>
              <a:t>Loops</a:t>
            </a:r>
          </a:p>
          <a:p>
            <a:pPr lvl="1" algn="just"/>
            <a:r>
              <a:rPr lang="en-US" sz="3200" dirty="0"/>
              <a:t>Variables/Arrays</a:t>
            </a:r>
          </a:p>
          <a:p>
            <a:pPr lvl="1" algn="just"/>
            <a:r>
              <a:rPr lang="en-US" sz="3200" dirty="0"/>
              <a:t>Data transfer between pages</a:t>
            </a:r>
          </a:p>
          <a:p>
            <a:pPr lvl="1" algn="just"/>
            <a:r>
              <a:rPr lang="en-US" sz="3200" dirty="0"/>
              <a:t>SQL design</a:t>
            </a:r>
            <a:endParaRPr lang="en-AU" sz="3200" dirty="0"/>
          </a:p>
        </p:txBody>
      </p:sp>
    </p:spTree>
    <p:extLst>
      <p:ext uri="{BB962C8B-B14F-4D97-AF65-F5344CB8AC3E}">
        <p14:creationId xmlns:p14="http://schemas.microsoft.com/office/powerpoint/2010/main" val="4293879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PHP Data Types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558209" y="2221992"/>
            <a:ext cx="11164399" cy="3954971"/>
          </a:xfrm>
        </p:spPr>
        <p:txBody>
          <a:bodyPr>
            <a:normAutofit/>
          </a:bodyPr>
          <a:lstStyle/>
          <a:p>
            <a:pPr algn="just"/>
            <a:r>
              <a:rPr lang="en-US" sz="2200" b="1" dirty="0"/>
              <a:t>String</a:t>
            </a:r>
            <a:r>
              <a:rPr lang="en-US" sz="2200" dirty="0"/>
              <a:t> – is a sequence of characters</a:t>
            </a:r>
          </a:p>
          <a:p>
            <a:pPr algn="just"/>
            <a:r>
              <a:rPr lang="en-US" sz="2200" b="1" dirty="0"/>
              <a:t>Integer</a:t>
            </a:r>
            <a:r>
              <a:rPr lang="en-US" sz="2200" dirty="0"/>
              <a:t> – is a non-decimal number between -2,147,483,648 and 2,147,483,647.</a:t>
            </a:r>
          </a:p>
          <a:p>
            <a:pPr algn="just"/>
            <a:r>
              <a:rPr lang="en-US" sz="2200" b="1" dirty="0"/>
              <a:t>Float</a:t>
            </a:r>
            <a:r>
              <a:rPr lang="en-US" sz="2200" dirty="0"/>
              <a:t> (floating point numbers - also called double) – is a number with a decimal point or a number in exponential form</a:t>
            </a:r>
          </a:p>
          <a:p>
            <a:pPr algn="just"/>
            <a:r>
              <a:rPr lang="en-US" sz="2200" b="1" dirty="0"/>
              <a:t>Boolean</a:t>
            </a:r>
            <a:r>
              <a:rPr lang="en-US" sz="2200" dirty="0"/>
              <a:t> – represents two possible states: TRUE or FALSE.</a:t>
            </a:r>
          </a:p>
          <a:p>
            <a:pPr algn="just"/>
            <a:r>
              <a:rPr lang="en-US" sz="2200" b="1" dirty="0"/>
              <a:t>Array</a:t>
            </a:r>
            <a:r>
              <a:rPr lang="en-US" sz="2200" dirty="0"/>
              <a:t> – stores multiple values in one single variable.</a:t>
            </a:r>
          </a:p>
          <a:p>
            <a:pPr algn="just"/>
            <a:r>
              <a:rPr lang="en-US" sz="2200" b="1" dirty="0"/>
              <a:t>Object</a:t>
            </a:r>
            <a:r>
              <a:rPr lang="en-US" sz="2200" dirty="0"/>
              <a:t> – Classes and objects are the two main aspects of object-oriented programming.</a:t>
            </a:r>
          </a:p>
          <a:p>
            <a:pPr algn="just"/>
            <a:r>
              <a:rPr lang="en-US" sz="2200" b="1" dirty="0"/>
              <a:t>NULL</a:t>
            </a:r>
            <a:r>
              <a:rPr lang="en-US" sz="2200" dirty="0"/>
              <a:t> – is a special data type which can have only one value: NULL. A variable of data type NULL is a variable that has no value assigned to it.</a:t>
            </a:r>
            <a:endParaRPr lang="en-AU" sz="2200" dirty="0"/>
          </a:p>
        </p:txBody>
      </p:sp>
    </p:spTree>
    <p:extLst>
      <p:ext uri="{BB962C8B-B14F-4D97-AF65-F5344CB8AC3E}">
        <p14:creationId xmlns:p14="http://schemas.microsoft.com/office/powerpoint/2010/main" val="397858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52F78-F921-7D3E-98B0-45B533EBFB9A}"/>
              </a:ext>
            </a:extLst>
          </p:cNvPr>
          <p:cNvSpPr>
            <a:spLocks noGrp="1"/>
          </p:cNvSpPr>
          <p:nvPr>
            <p:ph type="title"/>
          </p:nvPr>
        </p:nvSpPr>
        <p:spPr>
          <a:xfrm>
            <a:off x="1115568" y="548640"/>
            <a:ext cx="10168128" cy="1179576"/>
          </a:xfrm>
        </p:spPr>
        <p:txBody>
          <a:bodyPr>
            <a:normAutofit/>
          </a:bodyPr>
          <a:lstStyle/>
          <a:p>
            <a:r>
              <a:rPr lang="en-AU" sz="4000" dirty="0"/>
              <a:t>JavaScript Data Types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32CB2B-5F44-258E-2C08-212F3DF17B9F}"/>
              </a:ext>
            </a:extLst>
          </p:cNvPr>
          <p:cNvSpPr>
            <a:spLocks noGrp="1"/>
          </p:cNvSpPr>
          <p:nvPr>
            <p:ph idx="1"/>
          </p:nvPr>
        </p:nvSpPr>
        <p:spPr>
          <a:xfrm>
            <a:off x="558209" y="2221992"/>
            <a:ext cx="11164399" cy="3954971"/>
          </a:xfrm>
        </p:spPr>
        <p:txBody>
          <a:bodyPr>
            <a:normAutofit/>
          </a:bodyPr>
          <a:lstStyle/>
          <a:p>
            <a:pPr algn="just">
              <a:lnSpc>
                <a:spcPct val="100000"/>
              </a:lnSpc>
            </a:pPr>
            <a:r>
              <a:rPr lang="en-US" sz="2200" b="1" dirty="0"/>
              <a:t>String</a:t>
            </a:r>
            <a:r>
              <a:rPr lang="en-US" sz="2200" dirty="0"/>
              <a:t> – represents textual data</a:t>
            </a:r>
          </a:p>
          <a:p>
            <a:pPr algn="just">
              <a:lnSpc>
                <a:spcPct val="100000"/>
              </a:lnSpc>
            </a:pPr>
            <a:r>
              <a:rPr lang="en-US" sz="2200" b="1" dirty="0"/>
              <a:t>Number</a:t>
            </a:r>
            <a:r>
              <a:rPr lang="en-US" sz="2200" dirty="0"/>
              <a:t> – an integer or a floating-point number</a:t>
            </a:r>
          </a:p>
          <a:p>
            <a:pPr algn="just">
              <a:lnSpc>
                <a:spcPct val="100000"/>
              </a:lnSpc>
            </a:pPr>
            <a:r>
              <a:rPr lang="en-US" sz="2200" b="1" dirty="0"/>
              <a:t>Boolean</a:t>
            </a:r>
            <a:r>
              <a:rPr lang="en-US" sz="2200" dirty="0"/>
              <a:t> – Any of two values: true or false</a:t>
            </a:r>
          </a:p>
          <a:p>
            <a:pPr algn="just">
              <a:lnSpc>
                <a:spcPct val="100000"/>
              </a:lnSpc>
            </a:pPr>
            <a:r>
              <a:rPr lang="en-US" sz="2200" b="1" dirty="0"/>
              <a:t>null</a:t>
            </a:r>
            <a:r>
              <a:rPr lang="en-US" sz="2200" dirty="0"/>
              <a:t> – a variable that has no value assigned to it</a:t>
            </a:r>
          </a:p>
          <a:p>
            <a:pPr algn="just">
              <a:lnSpc>
                <a:spcPct val="100000"/>
              </a:lnSpc>
            </a:pPr>
            <a:r>
              <a:rPr lang="en-US" sz="2200" b="1" dirty="0"/>
              <a:t>undefined</a:t>
            </a:r>
            <a:r>
              <a:rPr lang="en-US" sz="2200" dirty="0"/>
              <a:t> – a data type whose variable is not initialized</a:t>
            </a:r>
            <a:endParaRPr lang="en-AU" sz="2200" dirty="0"/>
          </a:p>
        </p:txBody>
      </p:sp>
    </p:spTree>
    <p:extLst>
      <p:ext uri="{BB962C8B-B14F-4D97-AF65-F5344CB8AC3E}">
        <p14:creationId xmlns:p14="http://schemas.microsoft.com/office/powerpoint/2010/main" val="987217321"/>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
  <TotalTime>682</TotalTime>
  <Words>5443</Words>
  <Application>Microsoft Office PowerPoint</Application>
  <PresentationFormat>Widescreen</PresentationFormat>
  <Paragraphs>369</Paragraphs>
  <Slides>42</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Merriweather</vt:lpstr>
      <vt:lpstr>Roboto</vt:lpstr>
      <vt:lpstr>Times New Roman</vt:lpstr>
      <vt:lpstr>Office Theme</vt:lpstr>
      <vt:lpstr> ICTWEB513 – Build Dynamic Websites</vt:lpstr>
      <vt:lpstr>Structured Programming</vt:lpstr>
      <vt:lpstr>Types of Structured Programming</vt:lpstr>
      <vt:lpstr>Types of Structured Programming</vt:lpstr>
      <vt:lpstr>Types of Structured Programming</vt:lpstr>
      <vt:lpstr>Structured Programming</vt:lpstr>
      <vt:lpstr>Program Control</vt:lpstr>
      <vt:lpstr>PHP Data Types</vt:lpstr>
      <vt:lpstr>JavaScript Data Types</vt:lpstr>
      <vt:lpstr>SQL Data Types</vt:lpstr>
      <vt:lpstr>SQL NUMERIC Data Types</vt:lpstr>
      <vt:lpstr>SQL STRING Data Types</vt:lpstr>
      <vt:lpstr>SQL DATE &amp; TIME Data Types</vt:lpstr>
      <vt:lpstr>Flow of Data</vt:lpstr>
      <vt:lpstr>PowerPoint Presentation</vt:lpstr>
      <vt:lpstr> ICTWEB513 – Build Dynamic Websites</vt:lpstr>
      <vt:lpstr>Website Authentication</vt:lpstr>
      <vt:lpstr>PowerPoint Presentation</vt:lpstr>
      <vt:lpstr>PowerPoint Presentation</vt:lpstr>
      <vt:lpstr>Website Security</vt:lpstr>
      <vt:lpstr>Website Security Vulnerabilities</vt:lpstr>
      <vt:lpstr>OWASP Foundation</vt:lpstr>
      <vt:lpstr>A01:2021 – Broken Access Control</vt:lpstr>
      <vt:lpstr>A02:2021 – Cryptographic Failures</vt:lpstr>
      <vt:lpstr>A03:2021 – Injection</vt:lpstr>
      <vt:lpstr>A04:2021 – Insecure Design</vt:lpstr>
      <vt:lpstr>A05:2021 – Security Misconfiguration</vt:lpstr>
      <vt:lpstr>A06:2021 – Vulnerable and Outdated Components</vt:lpstr>
      <vt:lpstr>A07:2021 – Identification and Authentication Failures</vt:lpstr>
      <vt:lpstr>A08:2021 – Software and Data Integrity Failures</vt:lpstr>
      <vt:lpstr>A09:2021 – Security Logging and Monitoring Failures</vt:lpstr>
      <vt:lpstr>A10:2021 – Server-Side Request Forgery (SSRF)</vt:lpstr>
      <vt:lpstr> ICTWEB513 – Build Dynamic Websites</vt:lpstr>
      <vt:lpstr>Hypertext Transfer Protocol (HTTP)</vt:lpstr>
      <vt:lpstr>Networking Basics – The OSI Model</vt:lpstr>
      <vt:lpstr>The OSI Model</vt:lpstr>
      <vt:lpstr>OSI vs TCP/IP</vt:lpstr>
      <vt:lpstr> ICTWEB513 – Build Dynamic Websites</vt:lpstr>
      <vt:lpstr>Session Management</vt:lpstr>
      <vt:lpstr>Session ID (SID)</vt:lpstr>
      <vt:lpstr>Session ID (SID) – Use Cases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Shamina Hussein</dc:creator>
  <cp:lastModifiedBy>Shamina Hussein</cp:lastModifiedBy>
  <cp:revision>71</cp:revision>
  <dcterms:created xsi:type="dcterms:W3CDTF">2024-04-15T01:47:03Z</dcterms:created>
  <dcterms:modified xsi:type="dcterms:W3CDTF">2024-05-08T06:12:19Z</dcterms:modified>
</cp:coreProperties>
</file>